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329" r:id="rId3"/>
    <p:sldId id="332" r:id="rId4"/>
    <p:sldId id="427" r:id="rId5"/>
    <p:sldId id="464" r:id="rId6"/>
    <p:sldId id="457" r:id="rId7"/>
    <p:sldId id="430" r:id="rId8"/>
    <p:sldId id="436" r:id="rId9"/>
    <p:sldId id="465" r:id="rId10"/>
    <p:sldId id="462" r:id="rId11"/>
    <p:sldId id="434" r:id="rId12"/>
    <p:sldId id="461" r:id="rId13"/>
    <p:sldId id="458" r:id="rId14"/>
    <p:sldId id="467" r:id="rId15"/>
    <p:sldId id="448" r:id="rId16"/>
    <p:sldId id="468" r:id="rId17"/>
    <p:sldId id="447" r:id="rId18"/>
    <p:sldId id="428" r:id="rId19"/>
    <p:sldId id="45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FAB"/>
    <a:srgbClr val="084DD0"/>
    <a:srgbClr val="E6E6E6"/>
    <a:srgbClr val="FFFFFF"/>
    <a:srgbClr val="007BD3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3697" autoAdjust="0"/>
  </p:normalViewPr>
  <p:slideViewPr>
    <p:cSldViewPr snapToGrid="0">
      <p:cViewPr varScale="1">
        <p:scale>
          <a:sx n="99" d="100"/>
          <a:sy n="99" d="100"/>
        </p:scale>
        <p:origin x="960" y="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36434-5ABA-4858-B467-F19E05FAB881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BB6B2-39EF-40EA-80B5-496C99E1F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BB6B2-39EF-40EA-80B5-496C99E1F4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63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F735-C1F6-401D-8AD3-B4CE6667C7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82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29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31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18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F735-C1F6-401D-8AD3-B4CE6667C7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7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65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F735-C1F6-401D-8AD3-B4CE6667C7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85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89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3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F735-C1F6-401D-8AD3-B4CE6667C7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82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7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7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4F735-C1F6-401D-8AD3-B4CE6667C7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56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12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6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DA02-456D-4518-B00B-D8633A0CF6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25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7BC1-DE91-4EC1-925D-2437584832B3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7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3C76B-E1EC-4E9B-A76B-7D337956BD98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6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DC07-AA4A-4723-8705-2DDF0FA29AB3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5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40DE-9AB7-4D9D-AF4F-E27C30E8D8C7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6EDC-82D0-445B-BEC2-08503AFC0157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53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8333B-C1AC-4395-A2AE-BFD8328F7BA4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2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23D1-415A-4D31-BDF8-1E19E7352298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4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BBDA7-FA11-40A1-86E9-70BA8B6E5B9C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7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5CC9E-EEED-481C-810B-00A77EBC56CA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9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DE70-881C-4D8F-B869-FBBA2D792806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2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ECD6-8058-4506-AE13-42EC82D2E129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5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B8AF-F986-40B4-8C37-37FD9ADC6B69}" type="datetime1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E27C-124E-449F-A46D-579BEC0F5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microsoft.com/office/2007/relationships/hdphoto" Target="../media/hdphoto2.wdp"/><Relationship Id="rId10" Type="http://schemas.openxmlformats.org/officeDocument/2006/relationships/image" Target="../media/image27.jpeg"/><Relationship Id="rId4" Type="http://schemas.openxmlformats.org/officeDocument/2006/relationships/image" Target="../media/image3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46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42.wmf"/><Relationship Id="rId19" Type="http://schemas.openxmlformats.org/officeDocument/2006/relationships/image" Target="../media/image47.jpg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관련 이미지">
            <a:extLst>
              <a:ext uri="{FF2B5EF4-FFF2-40B4-BE49-F238E27FC236}">
                <a16:creationId xmlns:a16="http://schemas.microsoft.com/office/drawing/2014/main" id="{FDCBAFE1-DF88-41DC-977D-95273441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30" y="8966"/>
            <a:ext cx="9144000" cy="68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5" y="6420800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98" y="6425742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7657" y="1892986"/>
            <a:ext cx="8208687" cy="18134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on the runway 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Stereo-RCNN</a:t>
            </a:r>
            <a:b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CS470 Introduction to Artificial Intelligence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2000" y="3765533"/>
            <a:ext cx="8280000" cy="32727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75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340073" y="3917354"/>
            <a:ext cx="4557641" cy="1533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Team 32 (Stereo-RCNN)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Ji </a:t>
            </a:r>
            <a:r>
              <a:rPr lang="en-US" altLang="ko-KR" sz="1600" b="1" dirty="0" err="1">
                <a:latin typeface="+mn-ea"/>
              </a:rPr>
              <a:t>il</a:t>
            </a:r>
            <a:r>
              <a:rPr lang="en-US" altLang="ko-KR" sz="1600" b="1" dirty="0">
                <a:latin typeface="+mn-ea"/>
              </a:rPr>
              <a:t> Park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en-US" altLang="ko-KR" sz="1600" b="1" dirty="0" err="1">
                <a:latin typeface="+mn-ea"/>
                <a:ea typeface="+mn-ea"/>
              </a:rPr>
              <a:t>Hyunyong</a:t>
            </a:r>
            <a:r>
              <a:rPr lang="en-US" altLang="ko-KR" sz="1600" b="1" dirty="0">
                <a:latin typeface="+mn-ea"/>
                <a:ea typeface="+mn-ea"/>
              </a:rPr>
              <a:t> Jeon,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Leon </a:t>
            </a:r>
            <a:r>
              <a:rPr lang="en-US" altLang="ko-KR" sz="1600" b="1" dirty="0" err="1">
                <a:latin typeface="+mn-ea"/>
                <a:ea typeface="+mn-ea"/>
              </a:rPr>
              <a:t>Thormeyer</a:t>
            </a:r>
            <a:endParaRPr lang="en-US" altLang="ko-KR" sz="16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2019. 12. 2. (Mon)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CD62E9-744D-47A7-8B50-882CC4F0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1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modification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60825E-3996-4290-85AB-D26C60F091DC}"/>
              </a:ext>
            </a:extLst>
          </p:cNvPr>
          <p:cNvSpPr txBox="1"/>
          <p:nvPr/>
        </p:nvSpPr>
        <p:spPr>
          <a:xfrm>
            <a:off x="336610" y="1041968"/>
            <a:ext cx="7951185" cy="3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Baseline : 54cm, Checker board(Grid Rows 6, Grid Cols 8, Cell size 26mm)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1799" y="784907"/>
            <a:ext cx="7051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Stereo </a:t>
            </a:r>
            <a:r>
              <a:rPr lang="en-US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 parameter </a:t>
            </a:r>
            <a:r>
              <a:rPr lang="en-US" altLang="ko-KR" sz="1600" dirty="0">
                <a:solidFill>
                  <a:srgbClr val="084D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(Intrinsic &amp; extrinsic)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95B28-BE4A-4D50-B11D-9C0D8D9FF66C}"/>
              </a:ext>
            </a:extLst>
          </p:cNvPr>
          <p:cNvSpPr txBox="1"/>
          <p:nvPr/>
        </p:nvSpPr>
        <p:spPr>
          <a:xfrm>
            <a:off x="289058" y="3038607"/>
            <a:ext cx="769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/>
                <a:cs typeface="Times New Roman"/>
              </a:rPr>
              <a:t>(Left camera) rms = 0.148793, </a:t>
            </a:r>
            <a:r>
              <a:rPr lang="en-US" altLang="ko-KR" sz="1400" dirty="0" err="1">
                <a:latin typeface="Times New Roman"/>
                <a:cs typeface="Times New Roman"/>
              </a:rPr>
              <a:t>fx</a:t>
            </a:r>
            <a:r>
              <a:rPr lang="en-US" altLang="ko-KR" sz="1400" dirty="0">
                <a:latin typeface="Times New Roman"/>
                <a:cs typeface="Times New Roman"/>
              </a:rPr>
              <a:t> = 767.646362, </a:t>
            </a:r>
            <a:r>
              <a:rPr lang="en-US" altLang="ko-KR" sz="1400" dirty="0" err="1">
                <a:latin typeface="Times New Roman"/>
                <a:cs typeface="Times New Roman"/>
              </a:rPr>
              <a:t>fy</a:t>
            </a:r>
            <a:r>
              <a:rPr lang="en-US" altLang="ko-KR" sz="1400" dirty="0">
                <a:latin typeface="Times New Roman"/>
                <a:cs typeface="Times New Roman"/>
              </a:rPr>
              <a:t> = 769.060456, cx = 669.203517, cy = 388.021517,</a:t>
            </a:r>
          </a:p>
          <a:p>
            <a:r>
              <a:rPr lang="en-US" altLang="ko-KR" sz="1400" dirty="0">
                <a:latin typeface="Times New Roman"/>
                <a:cs typeface="Times New Roman"/>
              </a:rPr>
              <a:t>                        k1 = -0.249038, k2 = 0.068186, p1 = 0.001469, p2 = -0.003465</a:t>
            </a:r>
          </a:p>
          <a:p>
            <a:r>
              <a:rPr lang="en-US" altLang="ko-KR" sz="1400" dirty="0">
                <a:latin typeface="Times New Roman"/>
                <a:cs typeface="Times New Roman"/>
              </a:rPr>
              <a:t>(Right camera)rms = 0.128235, </a:t>
            </a:r>
            <a:r>
              <a:rPr lang="en-US" altLang="ko-KR" sz="1400" dirty="0" err="1">
                <a:latin typeface="Times New Roman"/>
                <a:cs typeface="Times New Roman"/>
              </a:rPr>
              <a:t>fx</a:t>
            </a:r>
            <a:r>
              <a:rPr lang="en-US" altLang="ko-KR" sz="1400" dirty="0">
                <a:latin typeface="Times New Roman"/>
                <a:cs typeface="Times New Roman"/>
              </a:rPr>
              <a:t> = 726.518247, </a:t>
            </a:r>
            <a:r>
              <a:rPr lang="en-US" altLang="ko-KR" sz="1400" dirty="0" err="1">
                <a:latin typeface="Times New Roman"/>
                <a:cs typeface="Times New Roman"/>
              </a:rPr>
              <a:t>fy</a:t>
            </a:r>
            <a:r>
              <a:rPr lang="en-US" altLang="ko-KR" sz="1400" dirty="0">
                <a:latin typeface="Times New Roman"/>
                <a:cs typeface="Times New Roman"/>
              </a:rPr>
              <a:t> = 727.059139, cx = 636.526418, cy = 310.456766, </a:t>
            </a:r>
          </a:p>
          <a:p>
            <a:r>
              <a:rPr lang="en-US" altLang="ko-KR" sz="1400" dirty="0">
                <a:latin typeface="Times New Roman"/>
                <a:cs typeface="Times New Roman"/>
              </a:rPr>
              <a:t>                        k1 = -0.2, 16319, k2 = 0.057398, p1 = 0.004065, p2 = 0.006851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9DEEC-EC2C-4611-9DE1-CDE1379BEA7D}"/>
              </a:ext>
            </a:extLst>
          </p:cNvPr>
          <p:cNvSpPr txBox="1"/>
          <p:nvPr/>
        </p:nvSpPr>
        <p:spPr>
          <a:xfrm>
            <a:off x="289058" y="4637544"/>
            <a:ext cx="866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/>
                <a:cs typeface="Times New Roman"/>
              </a:rPr>
              <a:t>('Intrinsic_mtx_1', array([[ 442.7…, ]])),  (‘dist_1', array([[-0.203…,  …]])), ('Intrinsic_mtx_2', array([[3.839… ,]]), ('dist_2', array([[ -8.568152…, …] …])), ('R', array([[  8.37752308e-01, …], …])), ('T', array([[ -24.72037826], …])), ('E', array([[2.02892314, …], …])), ('F', array([[1.54412202e-07, …], …]))</a:t>
            </a:r>
            <a:endParaRPr lang="ko-KR" altLang="en-US" sz="1400" dirty="0"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617C7-825A-403C-94AE-DAFA1EFAAC08}"/>
              </a:ext>
            </a:extLst>
          </p:cNvPr>
          <p:cNvSpPr txBox="1"/>
          <p:nvPr/>
        </p:nvSpPr>
        <p:spPr>
          <a:xfrm>
            <a:off x="289058" y="3929376"/>
            <a:ext cx="921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imes New Roman"/>
                <a:cs typeface="Times New Roman"/>
              </a:rPr>
              <a:t>▶ </a:t>
            </a:r>
            <a:r>
              <a:rPr lang="en-US" altLang="ko-KR" sz="1400" dirty="0">
                <a:latin typeface="Times New Roman"/>
                <a:cs typeface="Times New Roman"/>
              </a:rPr>
              <a:t>focal length(</a:t>
            </a:r>
            <a:r>
              <a:rPr lang="en-US" altLang="ko-KR" sz="1400" dirty="0" err="1">
                <a:latin typeface="Times New Roman"/>
                <a:cs typeface="Times New Roman"/>
              </a:rPr>
              <a:t>fx</a:t>
            </a:r>
            <a:r>
              <a:rPr lang="en-US" altLang="ko-KR" sz="1400" dirty="0">
                <a:latin typeface="Times New Roman"/>
                <a:cs typeface="Times New Roman"/>
              </a:rPr>
              <a:t>, </a:t>
            </a:r>
            <a:r>
              <a:rPr lang="en-US" altLang="ko-KR" sz="1400" dirty="0" err="1">
                <a:latin typeface="Times New Roman"/>
                <a:cs typeface="Times New Roman"/>
              </a:rPr>
              <a:t>fy</a:t>
            </a:r>
            <a:r>
              <a:rPr lang="en-US" altLang="ko-KR" sz="1400" dirty="0">
                <a:latin typeface="Times New Roman"/>
                <a:cs typeface="Times New Roman"/>
              </a:rPr>
              <a:t>), principal point(cx, cy), radial distortion(k1, k2), tangential distortion(p1, p2)</a:t>
            </a:r>
            <a:endParaRPr lang="ko-KR" altLang="en-US" sz="1400" dirty="0">
              <a:latin typeface="Times New Roman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C7F26-C5DC-4E1E-9415-70BB7E1D0447}"/>
              </a:ext>
            </a:extLst>
          </p:cNvPr>
          <p:cNvSpPr txBox="1"/>
          <p:nvPr/>
        </p:nvSpPr>
        <p:spPr>
          <a:xfrm>
            <a:off x="289058" y="5362548"/>
            <a:ext cx="784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imes New Roman"/>
                <a:cs typeface="Times New Roman"/>
              </a:rPr>
              <a:t>▶</a:t>
            </a:r>
            <a:r>
              <a:rPr lang="en-US" altLang="ko-KR" sz="1400" dirty="0">
                <a:latin typeface="Times New Roman"/>
                <a:cs typeface="Times New Roman"/>
              </a:rPr>
              <a:t>camera matrix(Intrinsic_mtx_1, 2), distortion matrix(dist_1, 2), </a:t>
            </a:r>
          </a:p>
          <a:p>
            <a:r>
              <a:rPr lang="en-US" altLang="ko-KR" sz="1400" dirty="0">
                <a:latin typeface="Times New Roman"/>
                <a:cs typeface="Times New Roman"/>
              </a:rPr>
              <a:t>    rotation matrix(R), translation matrix(T), essential matrix(E), fundamental matrix(F)</a:t>
            </a:r>
            <a:endParaRPr lang="ko-KR" altLang="en-US" sz="1400" dirty="0">
              <a:latin typeface="Times New Roman"/>
              <a:cs typeface="Times New Roman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1B8450-80CC-4C75-B7DB-2C6EB7E58EC0}"/>
              </a:ext>
            </a:extLst>
          </p:cNvPr>
          <p:cNvGrpSpPr/>
          <p:nvPr/>
        </p:nvGrpSpPr>
        <p:grpSpPr>
          <a:xfrm>
            <a:off x="336610" y="1410764"/>
            <a:ext cx="8522903" cy="1374734"/>
            <a:chOff x="336610" y="1461212"/>
            <a:chExt cx="8522903" cy="13747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F8813B9-23D7-4222-B684-EA68AE38F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10" y="1486990"/>
              <a:ext cx="1828198" cy="10283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01E0B92-2E0D-4246-B2E2-34D47012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92" y="1502098"/>
              <a:ext cx="1828197" cy="102836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B62618A-2128-4BAE-ABA4-BF15CB90D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0813" y="1482170"/>
              <a:ext cx="1854258" cy="103529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EA3C35F-2543-4DC9-BB62-8E8FA4B4B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5255" y="1461212"/>
              <a:ext cx="1854258" cy="10368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96685-5FF4-4D81-A670-E955CE5C559E}"/>
                </a:ext>
              </a:extLst>
            </p:cNvPr>
            <p:cNvSpPr txBox="1"/>
            <p:nvPr/>
          </p:nvSpPr>
          <p:spPr>
            <a:xfrm>
              <a:off x="488709" y="2498043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/>
                  <a:cs typeface="Times New Roman"/>
                </a:rPr>
                <a:t>Left camera</a:t>
              </a:r>
              <a:endParaRPr lang="ko-KR" alt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8325FB-8703-4A5C-9D4C-8AC2BC91F891}"/>
                </a:ext>
              </a:extLst>
            </p:cNvPr>
            <p:cNvSpPr txBox="1"/>
            <p:nvPr/>
          </p:nvSpPr>
          <p:spPr>
            <a:xfrm>
              <a:off x="2587090" y="2528169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/>
                  <a:cs typeface="Times New Roman"/>
                </a:rPr>
                <a:t>Right camera</a:t>
              </a:r>
              <a:endParaRPr lang="ko-KR" alt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8D75A6-DDCC-46DB-A829-10D084A74492}"/>
                </a:ext>
              </a:extLst>
            </p:cNvPr>
            <p:cNvSpPr txBox="1"/>
            <p:nvPr/>
          </p:nvSpPr>
          <p:spPr>
            <a:xfrm>
              <a:off x="5045942" y="2498043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/>
                  <a:cs typeface="Times New Roman"/>
                </a:rPr>
                <a:t>Left camera</a:t>
              </a:r>
              <a:endParaRPr lang="ko-KR" alt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E18C1E-BE5E-4F64-8C01-9B1BA547D81E}"/>
                </a:ext>
              </a:extLst>
            </p:cNvPr>
            <p:cNvSpPr txBox="1"/>
            <p:nvPr/>
          </p:nvSpPr>
          <p:spPr>
            <a:xfrm>
              <a:off x="7170384" y="2501034"/>
              <a:ext cx="152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/>
                  <a:cs typeface="Times New Roman"/>
                </a:rPr>
                <a:t>Right camera</a:t>
              </a:r>
              <a:endParaRPr lang="ko-KR" alt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0FAD8A4-E231-4B31-BA0B-F3D88A5A55EC}"/>
              </a:ext>
            </a:extLst>
          </p:cNvPr>
          <p:cNvSpPr/>
          <p:nvPr/>
        </p:nvSpPr>
        <p:spPr>
          <a:xfrm>
            <a:off x="4340833" y="1819777"/>
            <a:ext cx="488398" cy="28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BB87BB-C864-41D6-B9B4-508D209410E9}"/>
              </a:ext>
            </a:extLst>
          </p:cNvPr>
          <p:cNvSpPr txBox="1"/>
          <p:nvPr/>
        </p:nvSpPr>
        <p:spPr>
          <a:xfrm>
            <a:off x="312833" y="2719622"/>
            <a:ext cx="795118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Camera parameters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A92CD4-10B5-49D0-B8B1-F33623F2DDE5}"/>
              </a:ext>
            </a:extLst>
          </p:cNvPr>
          <p:cNvSpPr txBox="1"/>
          <p:nvPr/>
        </p:nvSpPr>
        <p:spPr>
          <a:xfrm>
            <a:off x="289058" y="4296337"/>
            <a:ext cx="7951185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 err="1">
                <a:latin typeface="Times New Roman"/>
                <a:cs typeface="Times New Roman"/>
              </a:rPr>
              <a:t>Callibaration</a:t>
            </a:r>
            <a:r>
              <a:rPr lang="en-US" altLang="ko-KR" sz="1400" dirty="0">
                <a:latin typeface="Times New Roman"/>
                <a:cs typeface="Times New Roman"/>
              </a:rPr>
              <a:t> matrix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0A409D-F6E0-4EC1-8636-1DD8A5471543}"/>
              </a:ext>
            </a:extLst>
          </p:cNvPr>
          <p:cNvSpPr/>
          <p:nvPr/>
        </p:nvSpPr>
        <p:spPr>
          <a:xfrm>
            <a:off x="181800" y="5973352"/>
            <a:ext cx="87706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84DD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※</a:t>
            </a:r>
            <a:r>
              <a:rPr lang="en-US" altLang="ko-KR" sz="1300" dirty="0">
                <a:solidFill>
                  <a:srgbClr val="084DD0"/>
                </a:solidFill>
              </a:rPr>
              <a:t> Intrinsic Parameters: Camera parameters that are internal and fixed to a particular camera/digitization setup. </a:t>
            </a:r>
          </a:p>
          <a:p>
            <a:r>
              <a:rPr lang="en-US" altLang="ko-KR" sz="1300" dirty="0">
                <a:solidFill>
                  <a:srgbClr val="084DD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※</a:t>
            </a:r>
            <a:r>
              <a:rPr lang="en-US" altLang="ko-KR" sz="1300" dirty="0">
                <a:solidFill>
                  <a:srgbClr val="084DD0"/>
                </a:solidFill>
              </a:rPr>
              <a:t> Extrinsic Parameters: Camera parameters that are external to the camera and may change with respect to the world frame.</a:t>
            </a:r>
            <a:endParaRPr lang="ko-KR" altLang="en-US" sz="1300" dirty="0">
              <a:solidFill>
                <a:srgbClr val="084DD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C27B48-D7E1-4B7B-A614-E4B6554F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8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8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10753" y="2257415"/>
            <a:ext cx="6722495" cy="1994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&amp; Results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0513" y="3710864"/>
            <a:ext cx="6842975" cy="36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50000">
                <a:schemeClr val="accent1">
                  <a:lumMod val="9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0880DB-9274-41FE-812D-CC617005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2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endParaRPr lang="en-US" altLang="ko-KR" sz="2400" spc="-38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81799" y="780619"/>
            <a:ext cx="7051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test driving 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09320" y="73953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3F4A8E1-2B98-458F-9025-425F0C6AFC47}"/>
              </a:ext>
            </a:extLst>
          </p:cNvPr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F0DFEF2-7F9A-441A-BEC6-84218DCFC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33" b="976"/>
          <a:stretch/>
        </p:blipFill>
        <p:spPr>
          <a:xfrm>
            <a:off x="481458" y="1193950"/>
            <a:ext cx="3794356" cy="48999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94852A-563B-47A6-9E51-3DBC4BFA2E80}"/>
              </a:ext>
            </a:extLst>
          </p:cNvPr>
          <p:cNvSpPr txBox="1"/>
          <p:nvPr/>
        </p:nvSpPr>
        <p:spPr>
          <a:xfrm>
            <a:off x="873295" y="6132208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Outdoor test preparation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F23CBD-5510-45D0-925E-9226396E6062}"/>
              </a:ext>
            </a:extLst>
          </p:cNvPr>
          <p:cNvSpPr txBox="1"/>
          <p:nvPr/>
        </p:nvSpPr>
        <p:spPr>
          <a:xfrm>
            <a:off x="4368754" y="990325"/>
            <a:ext cx="6540984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1</a:t>
            </a:r>
            <a:r>
              <a:rPr lang="en-US" altLang="ko-KR" sz="1400" baseline="30000" dirty="0">
                <a:latin typeface="Times New Roman"/>
                <a:cs typeface="Times New Roman"/>
              </a:rPr>
              <a:t>st</a:t>
            </a:r>
            <a:r>
              <a:rPr lang="en-US" altLang="ko-KR" sz="1400" dirty="0">
                <a:latin typeface="Times New Roman"/>
                <a:cs typeface="Times New Roman"/>
              </a:rPr>
              <a:t> test </a:t>
            </a:r>
            <a:r>
              <a:rPr lang="en-US" altLang="ko-KR" sz="1200" dirty="0">
                <a:latin typeface="Times New Roman"/>
                <a:cs typeface="Times New Roman"/>
              </a:rPr>
              <a:t>(11.27</a:t>
            </a:r>
            <a:r>
              <a:rPr lang="en-US" altLang="ko-KR" sz="500" dirty="0">
                <a:latin typeface="Times New Roman"/>
                <a:cs typeface="Times New Roman"/>
              </a:rPr>
              <a:t> </a:t>
            </a:r>
            <a:r>
              <a:rPr lang="en-US" altLang="ko-KR" sz="1200" dirty="0">
                <a:latin typeface="Times New Roman"/>
                <a:cs typeface="Times New Roman"/>
              </a:rPr>
              <a:t>/</a:t>
            </a:r>
            <a:r>
              <a:rPr lang="en-US" altLang="ko-KR" sz="800" dirty="0">
                <a:latin typeface="Times New Roman"/>
                <a:cs typeface="Times New Roman"/>
              </a:rPr>
              <a:t> </a:t>
            </a:r>
            <a:r>
              <a:rPr lang="en-US" altLang="ko-KR" sz="1200" dirty="0">
                <a:latin typeface="Times New Roman"/>
                <a:cs typeface="Times New Roman"/>
              </a:rPr>
              <a:t>KAIST Front Door)</a:t>
            </a:r>
            <a:r>
              <a:rPr lang="en-US" altLang="ko-KR" sz="800" dirty="0">
                <a:latin typeface="Times New Roman"/>
                <a:cs typeface="Times New Roman"/>
              </a:rPr>
              <a:t> </a:t>
            </a:r>
            <a:r>
              <a:rPr lang="en-US" altLang="ko-KR" sz="1400" dirty="0">
                <a:latin typeface="Times New Roman"/>
                <a:cs typeface="Times New Roman"/>
              </a:rPr>
              <a:t>: not suitable images for testing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40991A-DA2A-41BF-81CC-926DA8EE6B2E}"/>
              </a:ext>
            </a:extLst>
          </p:cNvPr>
          <p:cNvSpPr txBox="1"/>
          <p:nvPr/>
        </p:nvSpPr>
        <p:spPr>
          <a:xfrm>
            <a:off x="4344977" y="3922919"/>
            <a:ext cx="4472549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2</a:t>
            </a:r>
            <a:r>
              <a:rPr lang="en-US" altLang="ko-KR" sz="1400" baseline="30000" dirty="0">
                <a:latin typeface="Times New Roman"/>
                <a:cs typeface="Times New Roman"/>
              </a:rPr>
              <a:t>nd</a:t>
            </a:r>
            <a:r>
              <a:rPr lang="en-US" altLang="ko-KR" sz="1400" dirty="0">
                <a:latin typeface="Times New Roman"/>
                <a:cs typeface="Times New Roman"/>
              </a:rPr>
              <a:t> test (11.30 /</a:t>
            </a:r>
            <a:r>
              <a:rPr lang="en-US" altLang="ko-KR" sz="900" dirty="0">
                <a:latin typeface="Times New Roman"/>
                <a:cs typeface="Times New Roman"/>
              </a:rPr>
              <a:t> </a:t>
            </a:r>
            <a:r>
              <a:rPr lang="en-US" altLang="ko-KR" sz="1400" dirty="0">
                <a:latin typeface="Times New Roman"/>
                <a:cs typeface="Times New Roman"/>
              </a:rPr>
              <a:t>Habit @) : Good test image 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400" dirty="0">
              <a:latin typeface="Times New Roman"/>
              <a:cs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762CF-BC2C-43E2-ABFA-28486C61D0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7" y="2492180"/>
            <a:ext cx="2101478" cy="1013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4E0148-C4BE-4C30-AF01-530E1288CF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50" y="2492179"/>
            <a:ext cx="2101504" cy="1013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B84D10-EF51-481F-9C6C-65D4D6C3B1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67" y="1375973"/>
            <a:ext cx="2103418" cy="1014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8E258F-06BA-4C99-9530-F77D0E0ED0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7" y="1377048"/>
            <a:ext cx="2101504" cy="1013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95EB69-608D-4366-95BA-32C492B362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9" y="5275852"/>
            <a:ext cx="2116545" cy="8476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D2F3CB-08E7-4F83-8C81-6EB052F6CC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6" y="4326272"/>
            <a:ext cx="2143229" cy="858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0AA616-3097-4C4B-BDFF-ECFD4DADCD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9" y="4334882"/>
            <a:ext cx="2119240" cy="8487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41E73C-E91D-4590-AAF4-7FB5F6AA0A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26" y="5275852"/>
            <a:ext cx="2143229" cy="858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F364B3-92B4-47D0-A469-12F7834A098B}"/>
              </a:ext>
            </a:extLst>
          </p:cNvPr>
          <p:cNvSpPr txBox="1"/>
          <p:nvPr/>
        </p:nvSpPr>
        <p:spPr>
          <a:xfrm>
            <a:off x="4598636" y="3531483"/>
            <a:ext cx="4545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* </a:t>
            </a:r>
            <a:r>
              <a:rPr lang="en-US" altLang="ko-KR" sz="1200" dirty="0">
                <a:solidFill>
                  <a:srgbClr val="FF0000"/>
                </a:solidFill>
              </a:rPr>
              <a:t>Problems : </a:t>
            </a:r>
            <a:r>
              <a:rPr lang="en-US" altLang="ko-KR" sz="1050" dirty="0">
                <a:solidFill>
                  <a:srgbClr val="FF0000"/>
                </a:solidFill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</a:rPr>
              <a:t> different view angle between test &amp; training images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              </a:t>
            </a:r>
            <a:r>
              <a:rPr lang="en-US" altLang="ko-KR" sz="10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Background that makes vehicle identification difficult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                                  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3942B0F-FCC7-4126-9A4D-AC24727D9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BA00288-837A-4CDE-911C-B3023C754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A07CD-77DA-419F-BCA2-77396C279323}"/>
              </a:ext>
            </a:extLst>
          </p:cNvPr>
          <p:cNvSpPr txBox="1"/>
          <p:nvPr/>
        </p:nvSpPr>
        <p:spPr>
          <a:xfrm>
            <a:off x="4613967" y="6137841"/>
            <a:ext cx="4545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22FAB"/>
                </a:solidFill>
              </a:rPr>
              <a:t>* </a:t>
            </a:r>
            <a:r>
              <a:rPr lang="en-US" altLang="ko-KR" sz="1200" dirty="0">
                <a:solidFill>
                  <a:srgbClr val="022FAB"/>
                </a:solidFill>
              </a:rPr>
              <a:t>Similar to the training image (vehicle shape, view angle, </a:t>
            </a:r>
            <a:r>
              <a:rPr lang="en-US" altLang="ko-KR" sz="1200" dirty="0" err="1">
                <a:solidFill>
                  <a:srgbClr val="022FAB"/>
                </a:solidFill>
              </a:rPr>
              <a:t>etc</a:t>
            </a:r>
            <a:r>
              <a:rPr lang="en-US" altLang="ko-KR" sz="1200" dirty="0">
                <a:solidFill>
                  <a:srgbClr val="022FAB"/>
                </a:solidFill>
              </a:rPr>
              <a:t>…)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8958CEF-0195-4930-BD22-C00E6097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7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33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Object detection (1/2)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5D1A27-C709-4144-ADC7-D297D9708084}"/>
              </a:ext>
            </a:extLst>
          </p:cNvPr>
          <p:cNvSpPr txBox="1"/>
          <p:nvPr/>
        </p:nvSpPr>
        <p:spPr>
          <a:xfrm>
            <a:off x="181798" y="784907"/>
            <a:ext cx="830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 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Hanbit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apartment test images)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E6EA4-5EB8-4C5C-B10B-9CADBCC753F4}"/>
              </a:ext>
            </a:extLst>
          </p:cNvPr>
          <p:cNvSpPr txBox="1"/>
          <p:nvPr/>
        </p:nvSpPr>
        <p:spPr>
          <a:xfrm>
            <a:off x="286971" y="1041011"/>
            <a:ext cx="1947995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algorithm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3F4A4-0FF3-46E6-86AD-9A6ABEC68E8C}"/>
              </a:ext>
            </a:extLst>
          </p:cNvPr>
          <p:cNvSpPr txBox="1"/>
          <p:nvPr/>
        </p:nvSpPr>
        <p:spPr>
          <a:xfrm>
            <a:off x="4654679" y="1087794"/>
            <a:ext cx="2433770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 change algorithm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5C4610-F3FF-45B1-96B4-57E8F51D52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2" t="6588" r="1949" b="3633"/>
          <a:stretch/>
        </p:blipFill>
        <p:spPr>
          <a:xfrm>
            <a:off x="361185" y="1445710"/>
            <a:ext cx="4216294" cy="21683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E96677-0A7D-4BA4-9600-9428B59690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9" t="5570" r="1436" b="13343"/>
          <a:stretch/>
        </p:blipFill>
        <p:spPr>
          <a:xfrm>
            <a:off x="4709907" y="1479630"/>
            <a:ext cx="4169232" cy="21344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1BC9DD-C0E5-4887-A18B-3FC25E80B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24" t="5641" r="1609" b="12770"/>
          <a:stretch/>
        </p:blipFill>
        <p:spPr>
          <a:xfrm>
            <a:off x="355706" y="4029672"/>
            <a:ext cx="4216294" cy="21498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385679-2341-4FB4-92CE-D901460207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6" t="6265" r="1483" b="3351"/>
          <a:stretch/>
        </p:blipFill>
        <p:spPr>
          <a:xfrm>
            <a:off x="4709908" y="4002828"/>
            <a:ext cx="4216294" cy="21766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C5E496-CED9-489D-A26A-B8855B8BFB0D}"/>
              </a:ext>
            </a:extLst>
          </p:cNvPr>
          <p:cNvSpPr txBox="1"/>
          <p:nvPr/>
        </p:nvSpPr>
        <p:spPr>
          <a:xfrm>
            <a:off x="2837734" y="3625088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Image #122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94D06-FC5C-4AE1-91BA-5F196704263A}"/>
              </a:ext>
            </a:extLst>
          </p:cNvPr>
          <p:cNvSpPr txBox="1"/>
          <p:nvPr/>
        </p:nvSpPr>
        <p:spPr>
          <a:xfrm>
            <a:off x="2789391" y="6179504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Image #137</a:t>
            </a:r>
            <a:endParaRPr lang="ko-KR" alt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662D12-D46F-4552-928E-6E928456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7437"/>
            <a:ext cx="11222" cy="423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7C983-41D3-4F4E-9070-DCABABC52049}"/>
              </a:ext>
            </a:extLst>
          </p:cNvPr>
          <p:cNvSpPr txBox="1"/>
          <p:nvPr/>
        </p:nvSpPr>
        <p:spPr>
          <a:xfrm>
            <a:off x="4634235" y="1534073"/>
            <a:ext cx="1463869" cy="27424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Detect more </a:t>
            </a:r>
          </a:p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(car side) 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A12503-DEC5-400F-9C58-C0361785708C}"/>
              </a:ext>
            </a:extLst>
          </p:cNvPr>
          <p:cNvSpPr/>
          <p:nvPr/>
        </p:nvSpPr>
        <p:spPr>
          <a:xfrm>
            <a:off x="5152171" y="1820797"/>
            <a:ext cx="403597" cy="2476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936AC5-1D0D-401A-9A1A-4160F30BD75B}"/>
              </a:ext>
            </a:extLst>
          </p:cNvPr>
          <p:cNvSpPr/>
          <p:nvPr/>
        </p:nvSpPr>
        <p:spPr>
          <a:xfrm>
            <a:off x="7789840" y="2642300"/>
            <a:ext cx="237961" cy="154156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AD213-457B-4DEC-90C9-AB02E4DD4D35}"/>
              </a:ext>
            </a:extLst>
          </p:cNvPr>
          <p:cNvSpPr txBox="1"/>
          <p:nvPr/>
        </p:nvSpPr>
        <p:spPr>
          <a:xfrm>
            <a:off x="3391910" y="1459166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9E334-B89B-492D-9C76-F1E1498B8D34}"/>
              </a:ext>
            </a:extLst>
          </p:cNvPr>
          <p:cNvSpPr txBox="1"/>
          <p:nvPr/>
        </p:nvSpPr>
        <p:spPr>
          <a:xfrm>
            <a:off x="7636816" y="1459166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84210F-6BAC-40BF-912F-61908E9ED18A}"/>
              </a:ext>
            </a:extLst>
          </p:cNvPr>
          <p:cNvSpPr txBox="1"/>
          <p:nvPr/>
        </p:nvSpPr>
        <p:spPr>
          <a:xfrm>
            <a:off x="3391910" y="4036469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196B4-C520-4061-AD55-3A7E8CA0F675}"/>
              </a:ext>
            </a:extLst>
          </p:cNvPr>
          <p:cNvSpPr txBox="1"/>
          <p:nvPr/>
        </p:nvSpPr>
        <p:spPr>
          <a:xfrm>
            <a:off x="7636816" y="4036469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A4CCC4-E440-4501-A4B1-DA560BB6B376}"/>
              </a:ext>
            </a:extLst>
          </p:cNvPr>
          <p:cNvSpPr txBox="1"/>
          <p:nvPr/>
        </p:nvSpPr>
        <p:spPr>
          <a:xfrm>
            <a:off x="5082807" y="4105876"/>
            <a:ext cx="1210792" cy="27424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Detect more </a:t>
            </a:r>
          </a:p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(Back of vehicle) 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49ED57-DAAD-4E5F-A0B3-B28472B3BC07}"/>
              </a:ext>
            </a:extLst>
          </p:cNvPr>
          <p:cNvSpPr/>
          <p:nvPr/>
        </p:nvSpPr>
        <p:spPr>
          <a:xfrm>
            <a:off x="5579768" y="4409088"/>
            <a:ext cx="245528" cy="18465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9EC830-C426-40B0-B7F3-F1435B79816B}"/>
              </a:ext>
            </a:extLst>
          </p:cNvPr>
          <p:cNvSpPr/>
          <p:nvPr/>
        </p:nvSpPr>
        <p:spPr>
          <a:xfrm>
            <a:off x="5925387" y="4415394"/>
            <a:ext cx="141184" cy="18465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451AEE-04AC-44FC-A53D-E1F5359E30FF}"/>
              </a:ext>
            </a:extLst>
          </p:cNvPr>
          <p:cNvSpPr/>
          <p:nvPr/>
        </p:nvSpPr>
        <p:spPr>
          <a:xfrm>
            <a:off x="7789840" y="4550695"/>
            <a:ext cx="237961" cy="184652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127773-04A0-4F45-828E-3BC3C5CCC362}"/>
              </a:ext>
            </a:extLst>
          </p:cNvPr>
          <p:cNvSpPr/>
          <p:nvPr/>
        </p:nvSpPr>
        <p:spPr>
          <a:xfrm>
            <a:off x="8086230" y="4497807"/>
            <a:ext cx="141185" cy="184652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88A81B-7884-4621-A3A6-904AE4D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7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38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Object detection (2/2)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5D1A27-C709-4144-ADC7-D297D9708084}"/>
              </a:ext>
            </a:extLst>
          </p:cNvPr>
          <p:cNvSpPr txBox="1"/>
          <p:nvPr/>
        </p:nvSpPr>
        <p:spPr>
          <a:xfrm>
            <a:off x="181798" y="784907"/>
            <a:ext cx="830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 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Hanbit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apartment test images)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2E6EA4-5EB8-4C5C-B10B-9CADBCC753F4}"/>
              </a:ext>
            </a:extLst>
          </p:cNvPr>
          <p:cNvSpPr txBox="1"/>
          <p:nvPr/>
        </p:nvSpPr>
        <p:spPr>
          <a:xfrm>
            <a:off x="286971" y="1041011"/>
            <a:ext cx="1947995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algorithm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3F4A4-0FF3-46E6-86AD-9A6ABEC68E8C}"/>
              </a:ext>
            </a:extLst>
          </p:cNvPr>
          <p:cNvSpPr txBox="1"/>
          <p:nvPr/>
        </p:nvSpPr>
        <p:spPr>
          <a:xfrm>
            <a:off x="4654679" y="1087794"/>
            <a:ext cx="2433770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 change algorithm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5E496-CED9-489D-A26A-B8855B8BFB0D}"/>
              </a:ext>
            </a:extLst>
          </p:cNvPr>
          <p:cNvSpPr txBox="1"/>
          <p:nvPr/>
        </p:nvSpPr>
        <p:spPr>
          <a:xfrm>
            <a:off x="2837734" y="3625088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Image #354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94D06-FC5C-4AE1-91BA-5F196704263A}"/>
              </a:ext>
            </a:extLst>
          </p:cNvPr>
          <p:cNvSpPr txBox="1"/>
          <p:nvPr/>
        </p:nvSpPr>
        <p:spPr>
          <a:xfrm>
            <a:off x="2789391" y="6179504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Image #370</a:t>
            </a:r>
            <a:endParaRPr lang="ko-KR" alt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662D12-D46F-4552-928E-6E928456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7437"/>
            <a:ext cx="11222" cy="423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B1D2DC-3A97-487E-8EE1-39181A1F64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6" t="7763" r="2165" b="11445"/>
          <a:stretch/>
        </p:blipFill>
        <p:spPr>
          <a:xfrm>
            <a:off x="355707" y="1487808"/>
            <a:ext cx="4169232" cy="21272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1B12AD-F500-47A9-92B6-09316312B6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8" t="8707" r="2504" b="6297"/>
          <a:stretch/>
        </p:blipFill>
        <p:spPr>
          <a:xfrm>
            <a:off x="4709908" y="1464629"/>
            <a:ext cx="4233398" cy="21604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C66E5D-047A-458B-9107-2630048E96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9" t="5609" r="1346" b="12092"/>
          <a:stretch/>
        </p:blipFill>
        <p:spPr>
          <a:xfrm>
            <a:off x="355707" y="3994916"/>
            <a:ext cx="4298972" cy="21811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E427C6-4905-4B01-8DDE-39FBB1CC91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" t="6006" r="1488" b="4630"/>
          <a:stretch/>
        </p:blipFill>
        <p:spPr>
          <a:xfrm>
            <a:off x="4709908" y="3994916"/>
            <a:ext cx="4233213" cy="21604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5A8396C-C847-49C7-9347-CF06B3DD637E}"/>
              </a:ext>
            </a:extLst>
          </p:cNvPr>
          <p:cNvSpPr txBox="1"/>
          <p:nvPr/>
        </p:nvSpPr>
        <p:spPr>
          <a:xfrm>
            <a:off x="5447968" y="1844309"/>
            <a:ext cx="775669" cy="27424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Detect more </a:t>
            </a:r>
          </a:p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(car front) 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2A21AB-9CB4-4D22-BB75-8CFDCD5F6C7D}"/>
              </a:ext>
            </a:extLst>
          </p:cNvPr>
          <p:cNvSpPr/>
          <p:nvPr/>
        </p:nvSpPr>
        <p:spPr>
          <a:xfrm>
            <a:off x="6183242" y="1967537"/>
            <a:ext cx="220713" cy="16106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A29AE9-4020-4C09-9636-2C77FC71782F}"/>
              </a:ext>
            </a:extLst>
          </p:cNvPr>
          <p:cNvSpPr/>
          <p:nvPr/>
        </p:nvSpPr>
        <p:spPr>
          <a:xfrm>
            <a:off x="8319326" y="2535820"/>
            <a:ext cx="203946" cy="207380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4C33EC-973D-439E-984A-897C11121123}"/>
              </a:ext>
            </a:extLst>
          </p:cNvPr>
          <p:cNvSpPr txBox="1"/>
          <p:nvPr/>
        </p:nvSpPr>
        <p:spPr>
          <a:xfrm>
            <a:off x="3391910" y="1459166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7BDC18-D523-41CF-A408-C2BC15A028B1}"/>
              </a:ext>
            </a:extLst>
          </p:cNvPr>
          <p:cNvSpPr txBox="1"/>
          <p:nvPr/>
        </p:nvSpPr>
        <p:spPr>
          <a:xfrm>
            <a:off x="7636816" y="1459166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846F64-CE60-40BC-8F88-3C3588B82A0F}"/>
              </a:ext>
            </a:extLst>
          </p:cNvPr>
          <p:cNvSpPr txBox="1"/>
          <p:nvPr/>
        </p:nvSpPr>
        <p:spPr>
          <a:xfrm>
            <a:off x="3391910" y="4036469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30DC57-151C-4AED-B34E-D07790F2D700}"/>
              </a:ext>
            </a:extLst>
          </p:cNvPr>
          <p:cNvSpPr txBox="1"/>
          <p:nvPr/>
        </p:nvSpPr>
        <p:spPr>
          <a:xfrm>
            <a:off x="7636816" y="4036469"/>
            <a:ext cx="1374751" cy="12618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00" dirty="0"/>
              <a:t>Bird eye view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6F90B7-864E-4CDE-BF93-132560212B02}"/>
              </a:ext>
            </a:extLst>
          </p:cNvPr>
          <p:cNvSpPr txBox="1"/>
          <p:nvPr/>
        </p:nvSpPr>
        <p:spPr>
          <a:xfrm>
            <a:off x="4987621" y="4194897"/>
            <a:ext cx="1210792" cy="27424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Detect more </a:t>
            </a:r>
          </a:p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(car side) 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09969E-619D-4E11-B9F0-32667C90FD27}"/>
              </a:ext>
            </a:extLst>
          </p:cNvPr>
          <p:cNvSpPr/>
          <p:nvPr/>
        </p:nvSpPr>
        <p:spPr>
          <a:xfrm>
            <a:off x="5484167" y="4491077"/>
            <a:ext cx="194622" cy="13574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C3DFB8-B39E-4B30-AECA-0857F33E03E2}"/>
              </a:ext>
            </a:extLst>
          </p:cNvPr>
          <p:cNvSpPr/>
          <p:nvPr/>
        </p:nvSpPr>
        <p:spPr>
          <a:xfrm>
            <a:off x="7725974" y="4476265"/>
            <a:ext cx="194622" cy="184652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115C7F-3B8A-40E8-9F4D-F60ACCFF5BAE}"/>
              </a:ext>
            </a:extLst>
          </p:cNvPr>
          <p:cNvSpPr/>
          <p:nvPr/>
        </p:nvSpPr>
        <p:spPr>
          <a:xfrm>
            <a:off x="8662282" y="1921220"/>
            <a:ext cx="203946" cy="207380"/>
          </a:xfrm>
          <a:prstGeom prst="rect">
            <a:avLst/>
          </a:prstGeom>
          <a:noFill/>
          <a:ln w="19050">
            <a:solidFill>
              <a:srgbClr val="022F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8AE3A7-7980-4916-B9AA-8D77EF8FEA89}"/>
              </a:ext>
            </a:extLst>
          </p:cNvPr>
          <p:cNvSpPr/>
          <p:nvPr/>
        </p:nvSpPr>
        <p:spPr>
          <a:xfrm>
            <a:off x="6546238" y="1924628"/>
            <a:ext cx="220713" cy="16106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A0B551-80C6-4729-BF09-5DB882CCFC10}"/>
              </a:ext>
            </a:extLst>
          </p:cNvPr>
          <p:cNvSpPr txBox="1"/>
          <p:nvPr/>
        </p:nvSpPr>
        <p:spPr>
          <a:xfrm>
            <a:off x="6483053" y="1646887"/>
            <a:ext cx="1210792" cy="27424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Detect more </a:t>
            </a:r>
          </a:p>
          <a:p>
            <a:pPr algn="ctr">
              <a:lnSpc>
                <a:spcPct val="80000"/>
              </a:lnSpc>
            </a:pPr>
            <a:r>
              <a:rPr lang="en-US" altLang="ko-KR" sz="1100" b="1" dirty="0">
                <a:solidFill>
                  <a:srgbClr val="FFFF00"/>
                </a:solidFill>
              </a:rPr>
              <a:t>(Back of vehicle) 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6EBE8B-A8E8-4F9B-AE60-42E0979F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5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78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10753" y="2257415"/>
            <a:ext cx="6722495" cy="1994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Further work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0513" y="3710864"/>
            <a:ext cx="6842975" cy="36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50000">
                <a:schemeClr val="accent1">
                  <a:lumMod val="9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5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further work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CD6E7A1-7D4A-446B-83C4-A0E810FDA09E}"/>
              </a:ext>
            </a:extLst>
          </p:cNvPr>
          <p:cNvSpPr txBox="1"/>
          <p:nvPr/>
        </p:nvSpPr>
        <p:spPr>
          <a:xfrm>
            <a:off x="276159" y="706174"/>
            <a:ext cx="849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8E5F27-DA52-4B99-9760-43F20385BB7F}"/>
              </a:ext>
            </a:extLst>
          </p:cNvPr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B0D154-B5D0-4AE6-9DA5-F46CE43609F0}"/>
              </a:ext>
            </a:extLst>
          </p:cNvPr>
          <p:cNvGrpSpPr/>
          <p:nvPr/>
        </p:nvGrpSpPr>
        <p:grpSpPr>
          <a:xfrm>
            <a:off x="1588913" y="4316682"/>
            <a:ext cx="6117926" cy="2006242"/>
            <a:chOff x="759124" y="4843302"/>
            <a:chExt cx="6948903" cy="22601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3A56E64-43D5-497A-83C1-283A89C3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124" y="4843302"/>
              <a:ext cx="6948903" cy="2260140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0C0C4A9-DEF9-441B-A025-97FCCE8FB071}"/>
                </a:ext>
              </a:extLst>
            </p:cNvPr>
            <p:cNvSpPr/>
            <p:nvPr/>
          </p:nvSpPr>
          <p:spPr>
            <a:xfrm>
              <a:off x="820765" y="6324348"/>
              <a:ext cx="6825619" cy="73367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151159-BFE5-4157-BD5F-1C8A216D085E}"/>
              </a:ext>
            </a:extLst>
          </p:cNvPr>
          <p:cNvSpPr txBox="1"/>
          <p:nvPr/>
        </p:nvSpPr>
        <p:spPr>
          <a:xfrm>
            <a:off x="276159" y="2551561"/>
            <a:ext cx="865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work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CF0A8-88EA-4C18-8AA9-144759CCCAE7}"/>
              </a:ext>
            </a:extLst>
          </p:cNvPr>
          <p:cNvSpPr txBox="1"/>
          <p:nvPr/>
        </p:nvSpPr>
        <p:spPr>
          <a:xfrm>
            <a:off x="336610" y="985214"/>
            <a:ext cx="8770612" cy="178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Better object detection performance despite reduced number of RPNs (9 → 8)</a:t>
            </a:r>
          </a:p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(Image #122, #137, #345) Detect better when vehicles are even clustered</a:t>
            </a:r>
          </a:p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# 137, #345, #370) Find more objects in the distance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Using RPNs that is appropriate for your environment, rather than a large number of RPNs, </a:t>
            </a:r>
          </a:p>
          <a:p>
            <a:pPr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will perform better on object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400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2CBE4-8ED0-44A2-9932-BA80249B922F}"/>
              </a:ext>
            </a:extLst>
          </p:cNvPr>
          <p:cNvSpPr txBox="1"/>
          <p:nvPr/>
        </p:nvSpPr>
        <p:spPr>
          <a:xfrm>
            <a:off x="336610" y="2849643"/>
            <a:ext cx="8770612" cy="13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Improved with robust stereo vision algorithm even in Extreme env(rain, snow, and night)</a:t>
            </a:r>
          </a:p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/>
                <a:cs typeface="Times New Roman"/>
              </a:rPr>
              <a:t>Create the stereo-camera version of YOLO, and SSD algorithm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collected data doesn’t contain noise, it is considered that applying the filtering process will be meaningless to confirm the our algorithm. So, implement later</a:t>
            </a:r>
          </a:p>
          <a:p>
            <a:pPr marL="171450" indent="-171450">
              <a:lnSpc>
                <a:spcPct val="135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get test results with bird eye view by extracting the LiDAR point-cloud data </a:t>
            </a:r>
            <a:endParaRPr lang="en-US" altLang="ko-KR" sz="1400" dirty="0">
              <a:latin typeface="Times New Roman"/>
              <a:cs typeface="Times New Roman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AEBEB7-C2F1-4921-BB99-26A05030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88780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51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10753" y="2257415"/>
            <a:ext cx="6722495" cy="1994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0513" y="3710864"/>
            <a:ext cx="6842975" cy="36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50000">
                <a:schemeClr val="accent1">
                  <a:lumMod val="9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1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#1. Apply Hampel filter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8ACF84-779C-445E-AA3E-A942D47E5483}"/>
              </a:ext>
            </a:extLst>
          </p:cNvPr>
          <p:cNvSpPr txBox="1"/>
          <p:nvPr/>
        </p:nvSpPr>
        <p:spPr>
          <a:xfrm>
            <a:off x="4551920" y="2452657"/>
            <a:ext cx="272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Hampel filter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97783-2742-4CA2-A88F-4E31C5B4BF71}"/>
              </a:ext>
            </a:extLst>
          </p:cNvPr>
          <p:cNvSpPr txBox="1"/>
          <p:nvPr/>
        </p:nvSpPr>
        <p:spPr>
          <a:xfrm>
            <a:off x="289058" y="2452658"/>
            <a:ext cx="385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filter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C83C7C-ABC7-4E57-95DE-8F2BCAEC35C5}"/>
              </a:ext>
            </a:extLst>
          </p:cNvPr>
          <p:cNvSpPr/>
          <p:nvPr/>
        </p:nvSpPr>
        <p:spPr>
          <a:xfrm>
            <a:off x="2136258" y="932913"/>
            <a:ext cx="1857771" cy="13765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C23AA3-5CB5-4CEE-977D-380129E7B161}"/>
              </a:ext>
            </a:extLst>
          </p:cNvPr>
          <p:cNvGrpSpPr/>
          <p:nvPr/>
        </p:nvGrpSpPr>
        <p:grpSpPr>
          <a:xfrm>
            <a:off x="4459946" y="932912"/>
            <a:ext cx="1376542" cy="1376541"/>
            <a:chOff x="4813538" y="2872595"/>
            <a:chExt cx="1061050" cy="106104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03AF3B-0DDA-4E0D-A3C4-4F61BA9A8463}"/>
                </a:ext>
              </a:extLst>
            </p:cNvPr>
            <p:cNvSpPr/>
            <p:nvPr/>
          </p:nvSpPr>
          <p:spPr>
            <a:xfrm>
              <a:off x="4813539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3EA9E1-9627-4400-93E9-29368580CCE3}"/>
                </a:ext>
              </a:extLst>
            </p:cNvPr>
            <p:cNvSpPr/>
            <p:nvPr/>
          </p:nvSpPr>
          <p:spPr>
            <a:xfrm>
              <a:off x="5167222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5BFA6C-05DD-4580-8C80-3471F0635B11}"/>
                </a:ext>
              </a:extLst>
            </p:cNvPr>
            <p:cNvSpPr/>
            <p:nvPr/>
          </p:nvSpPr>
          <p:spPr>
            <a:xfrm>
              <a:off x="5520905" y="2872595"/>
              <a:ext cx="353683" cy="35368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46F0E0-BB16-4E41-B135-8EF60206A2DA}"/>
                </a:ext>
              </a:extLst>
            </p:cNvPr>
            <p:cNvSpPr/>
            <p:nvPr/>
          </p:nvSpPr>
          <p:spPr>
            <a:xfrm>
              <a:off x="4813539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32FB25-5D86-4424-B100-A1109A064A38}"/>
                </a:ext>
              </a:extLst>
            </p:cNvPr>
            <p:cNvSpPr/>
            <p:nvPr/>
          </p:nvSpPr>
          <p:spPr>
            <a:xfrm>
              <a:off x="5167221" y="3226278"/>
              <a:ext cx="353683" cy="35368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78BC9BB-15C0-4732-84C1-FF8BF7C1A00A}"/>
                </a:ext>
              </a:extLst>
            </p:cNvPr>
            <p:cNvSpPr/>
            <p:nvPr/>
          </p:nvSpPr>
          <p:spPr>
            <a:xfrm>
              <a:off x="5520904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E063FB-FF90-4E9D-8E3E-5513E35821A6}"/>
                </a:ext>
              </a:extLst>
            </p:cNvPr>
            <p:cNvSpPr/>
            <p:nvPr/>
          </p:nvSpPr>
          <p:spPr>
            <a:xfrm>
              <a:off x="4813538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862EDC-5203-440D-9A05-A5DBF23ECF55}"/>
                </a:ext>
              </a:extLst>
            </p:cNvPr>
            <p:cNvSpPr/>
            <p:nvPr/>
          </p:nvSpPr>
          <p:spPr>
            <a:xfrm>
              <a:off x="5167220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C81FF5-C224-41D9-AD8B-21257B9BC385}"/>
                </a:ext>
              </a:extLst>
            </p:cNvPr>
            <p:cNvSpPr/>
            <p:nvPr/>
          </p:nvSpPr>
          <p:spPr>
            <a:xfrm>
              <a:off x="5520903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929052-254B-4A1D-B103-3E84246A3AB5}"/>
              </a:ext>
            </a:extLst>
          </p:cNvPr>
          <p:cNvGrpSpPr/>
          <p:nvPr/>
        </p:nvGrpSpPr>
        <p:grpSpPr>
          <a:xfrm>
            <a:off x="3198407" y="1030596"/>
            <a:ext cx="449231" cy="449231"/>
            <a:chOff x="4813538" y="2872595"/>
            <a:chExt cx="1061050" cy="106104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9B51D27-BC85-40E2-8192-DE3F92BB17DE}"/>
                </a:ext>
              </a:extLst>
            </p:cNvPr>
            <p:cNvSpPr/>
            <p:nvPr/>
          </p:nvSpPr>
          <p:spPr>
            <a:xfrm>
              <a:off x="4813539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C8CEE1-D2A7-4C2E-92B7-42BFC6CEF5BC}"/>
                </a:ext>
              </a:extLst>
            </p:cNvPr>
            <p:cNvSpPr/>
            <p:nvPr/>
          </p:nvSpPr>
          <p:spPr>
            <a:xfrm>
              <a:off x="5167222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4AC719-6C38-456F-9E5B-FFDEA78F90C8}"/>
                </a:ext>
              </a:extLst>
            </p:cNvPr>
            <p:cNvSpPr/>
            <p:nvPr/>
          </p:nvSpPr>
          <p:spPr>
            <a:xfrm>
              <a:off x="5520905" y="2872595"/>
              <a:ext cx="353683" cy="35368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700646-7852-4784-BC9F-B22B43C0B596}"/>
                </a:ext>
              </a:extLst>
            </p:cNvPr>
            <p:cNvSpPr/>
            <p:nvPr/>
          </p:nvSpPr>
          <p:spPr>
            <a:xfrm>
              <a:off x="4813539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7D8102-C993-499E-BCCA-5223063BBB3A}"/>
                </a:ext>
              </a:extLst>
            </p:cNvPr>
            <p:cNvSpPr/>
            <p:nvPr/>
          </p:nvSpPr>
          <p:spPr>
            <a:xfrm>
              <a:off x="5167221" y="3226278"/>
              <a:ext cx="353683" cy="35368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7C14607-2811-4B36-8747-45C85D8D0B37}"/>
                </a:ext>
              </a:extLst>
            </p:cNvPr>
            <p:cNvSpPr/>
            <p:nvPr/>
          </p:nvSpPr>
          <p:spPr>
            <a:xfrm>
              <a:off x="5520904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1B2765-A5EA-4A5E-8E69-319C97AD0FAF}"/>
                </a:ext>
              </a:extLst>
            </p:cNvPr>
            <p:cNvSpPr/>
            <p:nvPr/>
          </p:nvSpPr>
          <p:spPr>
            <a:xfrm>
              <a:off x="4813538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6C55B35-6BD4-4BE5-95AD-138EAAF800D6}"/>
                </a:ext>
              </a:extLst>
            </p:cNvPr>
            <p:cNvSpPr/>
            <p:nvPr/>
          </p:nvSpPr>
          <p:spPr>
            <a:xfrm>
              <a:off x="5167220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FEAEAD0-5718-4073-BE61-96239D52FA92}"/>
                </a:ext>
              </a:extLst>
            </p:cNvPr>
            <p:cNvSpPr/>
            <p:nvPr/>
          </p:nvSpPr>
          <p:spPr>
            <a:xfrm>
              <a:off x="5520903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ACB47DF-0607-43C9-AEB1-1919B1C9A019}"/>
              </a:ext>
            </a:extLst>
          </p:cNvPr>
          <p:cNvCxnSpPr/>
          <p:nvPr/>
        </p:nvCxnSpPr>
        <p:spPr>
          <a:xfrm flipV="1">
            <a:off x="3647638" y="938957"/>
            <a:ext cx="812219" cy="88294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85804E2-3A6B-4121-A4BD-2645B6FBAC1A}"/>
              </a:ext>
            </a:extLst>
          </p:cNvPr>
          <p:cNvCxnSpPr/>
          <p:nvPr/>
        </p:nvCxnSpPr>
        <p:spPr>
          <a:xfrm>
            <a:off x="3648345" y="1479013"/>
            <a:ext cx="811512" cy="830440"/>
          </a:xfrm>
          <a:prstGeom prst="line">
            <a:avLst/>
          </a:prstGeom>
          <a:ln>
            <a:solidFill>
              <a:srgbClr val="343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0EA5DED-58FC-4EFB-B48D-5A186254196B}"/>
              </a:ext>
            </a:extLst>
          </p:cNvPr>
          <p:cNvSpPr txBox="1"/>
          <p:nvPr/>
        </p:nvSpPr>
        <p:spPr>
          <a:xfrm>
            <a:off x="6416274" y="1144599"/>
            <a:ext cx="209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Median of window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08E8F0-4850-46F6-97D6-2F40D441D99D}"/>
              </a:ext>
            </a:extLst>
          </p:cNvPr>
          <p:cNvSpPr/>
          <p:nvPr/>
        </p:nvSpPr>
        <p:spPr>
          <a:xfrm>
            <a:off x="6118712" y="1137394"/>
            <a:ext cx="292338" cy="29233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개체 55">
            <a:extLst>
              <a:ext uri="{FF2B5EF4-FFF2-40B4-BE49-F238E27FC236}">
                <a16:creationId xmlns:a16="http://schemas.microsoft.com/office/drawing/2014/main" id="{41E3D107-E482-452C-AB6F-24ACF5E74BA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35184" y="1195112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7" imgW="533160" imgH="203040" progId="Equation.DSMT4">
                  <p:embed/>
                </p:oleObj>
              </mc:Choice>
              <mc:Fallback>
                <p:oleObj name="Equation" r:id="rId7" imgW="533160" imgH="203040" progId="Equation.DSMT4">
                  <p:embed/>
                  <p:pic>
                    <p:nvPicPr>
                      <p:cNvPr id="56" name="개체 55">
                        <a:extLst>
                          <a:ext uri="{FF2B5EF4-FFF2-40B4-BE49-F238E27FC236}">
                            <a16:creationId xmlns:a16="http://schemas.microsoft.com/office/drawing/2014/main" id="{41E3D107-E482-452C-AB6F-24ACF5E74B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35184" y="1195112"/>
                        <a:ext cx="5334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1B7180-6E80-498D-86B6-4B716310E14B}"/>
              </a:ext>
            </a:extLst>
          </p:cNvPr>
          <p:cNvSpPr/>
          <p:nvPr/>
        </p:nvSpPr>
        <p:spPr>
          <a:xfrm>
            <a:off x="6118710" y="1491077"/>
            <a:ext cx="292340" cy="2923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354B4-BED5-45A9-BF16-D48FC6A26A73}"/>
              </a:ext>
            </a:extLst>
          </p:cNvPr>
          <p:cNvSpPr txBox="1"/>
          <p:nvPr/>
        </p:nvSpPr>
        <p:spPr>
          <a:xfrm>
            <a:off x="6416274" y="1497778"/>
            <a:ext cx="209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Center of window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개체 58">
            <a:extLst>
              <a:ext uri="{FF2B5EF4-FFF2-40B4-BE49-F238E27FC236}">
                <a16:creationId xmlns:a16="http://schemas.microsoft.com/office/drawing/2014/main" id="{B1A83981-C3AB-4A90-B5CB-83CAB1A6DC3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879634" y="1560237"/>
          <a:ext cx="444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9" imgW="444240" imgH="203040" progId="Equation.DSMT4">
                  <p:embed/>
                </p:oleObj>
              </mc:Choice>
              <mc:Fallback>
                <p:oleObj name="Equation" r:id="rId9" imgW="444240" imgH="203040" progId="Equation.DSMT4">
                  <p:embed/>
                  <p:pic>
                    <p:nvPicPr>
                      <p:cNvPr id="59" name="개체 58">
                        <a:extLst>
                          <a:ext uri="{FF2B5EF4-FFF2-40B4-BE49-F238E27FC236}">
                            <a16:creationId xmlns:a16="http://schemas.microsoft.com/office/drawing/2014/main" id="{B1A83981-C3AB-4A90-B5CB-83CAB1A6D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79634" y="1560237"/>
                        <a:ext cx="4445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6960EA4-EAF1-4006-88AF-109EDA18B845}"/>
              </a:ext>
            </a:extLst>
          </p:cNvPr>
          <p:cNvCxnSpPr/>
          <p:nvPr/>
        </p:nvCxnSpPr>
        <p:spPr>
          <a:xfrm>
            <a:off x="4459857" y="2510107"/>
            <a:ext cx="0" cy="3873757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0E11EB-D35E-4325-984F-761DEF6921E3}"/>
              </a:ext>
            </a:extLst>
          </p:cNvPr>
          <p:cNvSpPr txBox="1"/>
          <p:nvPr/>
        </p:nvSpPr>
        <p:spPr>
          <a:xfrm>
            <a:off x="4628787" y="2882850"/>
            <a:ext cx="3899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 (Median Absolute Difference) scale estimate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Response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tuning parameters: </a:t>
            </a:r>
            <a:r>
              <a:rPr lang="en-US" altLang="ko-KR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(filter size), </a:t>
            </a:r>
            <a:r>
              <a:rPr lang="en-US" altLang="ko-KR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(error bound)</a:t>
            </a:r>
          </a:p>
        </p:txBody>
      </p:sp>
      <p:graphicFrame>
        <p:nvGraphicFramePr>
          <p:cNvPr id="62" name="개체 61">
            <a:extLst>
              <a:ext uri="{FF2B5EF4-FFF2-40B4-BE49-F238E27FC236}">
                <a16:creationId xmlns:a16="http://schemas.microsoft.com/office/drawing/2014/main" id="{3F00F6E2-D819-458E-ACC4-D141A866FC8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22850" y="3280422"/>
          <a:ext cx="3530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11" imgW="3530520" imgH="253800" progId="Equation.DSMT4">
                  <p:embed/>
                </p:oleObj>
              </mc:Choice>
              <mc:Fallback>
                <p:oleObj name="Equation" r:id="rId11" imgW="3530520" imgH="253800" progId="Equation.DSMT4">
                  <p:embed/>
                  <p:pic>
                    <p:nvPicPr>
                      <p:cNvPr id="62" name="개체 61">
                        <a:extLst>
                          <a:ext uri="{FF2B5EF4-FFF2-40B4-BE49-F238E27FC236}">
                            <a16:creationId xmlns:a16="http://schemas.microsoft.com/office/drawing/2014/main" id="{3F00F6E2-D819-458E-ACC4-D141A866F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2850" y="3280422"/>
                        <a:ext cx="3530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2C6C0C9C-5531-4394-B73D-FAA10E94580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22850" y="3936059"/>
          <a:ext cx="3530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13" imgW="3530520" imgH="507960" progId="Equation.DSMT4">
                  <p:embed/>
                </p:oleObj>
              </mc:Choice>
              <mc:Fallback>
                <p:oleObj name="Equation" r:id="rId13" imgW="3530520" imgH="507960" progId="Equation.DSMT4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2C6C0C9C-5531-4394-B73D-FAA10E945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22850" y="3936059"/>
                        <a:ext cx="3530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3C7C0221-7DC0-4203-87E3-802B73420040}"/>
              </a:ext>
            </a:extLst>
          </p:cNvPr>
          <p:cNvSpPr txBox="1"/>
          <p:nvPr/>
        </p:nvSpPr>
        <p:spPr>
          <a:xfrm>
            <a:off x="363376" y="2882850"/>
            <a:ext cx="389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Response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tuning parameter: </a:t>
            </a: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(filter size)</a:t>
            </a:r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개체 64">
            <a:extLst>
              <a:ext uri="{FF2B5EF4-FFF2-40B4-BE49-F238E27FC236}">
                <a16:creationId xmlns:a16="http://schemas.microsoft.com/office/drawing/2014/main" id="{114EF21F-082C-41F1-9E5E-AD0273398CE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35251" y="3066837"/>
          <a:ext cx="1155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15" imgW="1155600" imgH="241200" progId="Equation.DSMT4">
                  <p:embed/>
                </p:oleObj>
              </mc:Choice>
              <mc:Fallback>
                <p:oleObj name="Equation" r:id="rId15" imgW="1155600" imgH="241200" progId="Equation.DSMT4">
                  <p:embed/>
                  <p:pic>
                    <p:nvPicPr>
                      <p:cNvPr id="65" name="개체 64">
                        <a:extLst>
                          <a:ext uri="{FF2B5EF4-FFF2-40B4-BE49-F238E27FC236}">
                            <a16:creationId xmlns:a16="http://schemas.microsoft.com/office/drawing/2014/main" id="{114EF21F-082C-41F1-9E5E-AD0273398C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35251" y="3066837"/>
                        <a:ext cx="1155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>
            <a:extLst>
              <a:ext uri="{FF2B5EF4-FFF2-40B4-BE49-F238E27FC236}">
                <a16:creationId xmlns:a16="http://schemas.microsoft.com/office/drawing/2014/main" id="{04FE1C11-563C-4D89-96C8-A8267811D46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81893" y="190938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17" imgW="164880" imgH="164880" progId="Equation.DSMT4">
                  <p:embed/>
                </p:oleObj>
              </mc:Choice>
              <mc:Fallback>
                <p:oleObj name="Equation" r:id="rId17" imgW="164880" imgH="164880" progId="Equation.DSMT4">
                  <p:embed/>
                  <p:pic>
                    <p:nvPicPr>
                      <p:cNvPr id="66" name="개체 65">
                        <a:extLst>
                          <a:ext uri="{FF2B5EF4-FFF2-40B4-BE49-F238E27FC236}">
                            <a16:creationId xmlns:a16="http://schemas.microsoft.com/office/drawing/2014/main" id="{04FE1C11-563C-4D89-96C8-A8267811D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81893" y="190938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5FD92005-592B-4022-A58D-5DCCD5F38A6E}"/>
              </a:ext>
            </a:extLst>
          </p:cNvPr>
          <p:cNvSpPr txBox="1"/>
          <p:nvPr/>
        </p:nvSpPr>
        <p:spPr>
          <a:xfrm>
            <a:off x="6416274" y="1857385"/>
            <a:ext cx="209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Half window size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B62EC12-DDAB-479E-861A-4CD130EAAADB}"/>
              </a:ext>
            </a:extLst>
          </p:cNvPr>
          <p:cNvGrpSpPr/>
          <p:nvPr/>
        </p:nvGrpSpPr>
        <p:grpSpPr>
          <a:xfrm>
            <a:off x="1757974" y="5046530"/>
            <a:ext cx="1061050" cy="1061049"/>
            <a:chOff x="4813538" y="2872595"/>
            <a:chExt cx="1061050" cy="106104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0A223-D21E-4C82-BD7C-8883A6EE4F95}"/>
                </a:ext>
              </a:extLst>
            </p:cNvPr>
            <p:cNvSpPr/>
            <p:nvPr/>
          </p:nvSpPr>
          <p:spPr>
            <a:xfrm>
              <a:off x="4813539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E314C4F-9FAE-4A28-8906-A9605220D76E}"/>
                </a:ext>
              </a:extLst>
            </p:cNvPr>
            <p:cNvSpPr/>
            <p:nvPr/>
          </p:nvSpPr>
          <p:spPr>
            <a:xfrm>
              <a:off x="5167222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5D7867E-7B05-4098-BEAB-4889316F39F7}"/>
                </a:ext>
              </a:extLst>
            </p:cNvPr>
            <p:cNvSpPr/>
            <p:nvPr/>
          </p:nvSpPr>
          <p:spPr>
            <a:xfrm>
              <a:off x="5520905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CCF846D-3CAF-4D47-9B9E-D5FC2F629BF3}"/>
                </a:ext>
              </a:extLst>
            </p:cNvPr>
            <p:cNvSpPr/>
            <p:nvPr/>
          </p:nvSpPr>
          <p:spPr>
            <a:xfrm>
              <a:off x="4813539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C4E02DE-2410-41BD-AFBC-3BFBDD679209}"/>
                </a:ext>
              </a:extLst>
            </p:cNvPr>
            <p:cNvSpPr/>
            <p:nvPr/>
          </p:nvSpPr>
          <p:spPr>
            <a:xfrm>
              <a:off x="5167221" y="3226278"/>
              <a:ext cx="353683" cy="35368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57BC9E3-112B-4CF7-8862-42B2B3C5BC99}"/>
                </a:ext>
              </a:extLst>
            </p:cNvPr>
            <p:cNvSpPr/>
            <p:nvPr/>
          </p:nvSpPr>
          <p:spPr>
            <a:xfrm>
              <a:off x="5520904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29E5F1A-8F1A-4876-B021-455ECDFF331E}"/>
                </a:ext>
              </a:extLst>
            </p:cNvPr>
            <p:cNvSpPr/>
            <p:nvPr/>
          </p:nvSpPr>
          <p:spPr>
            <a:xfrm>
              <a:off x="4813538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CBFAF51-42C4-486C-AD31-D1DC14824A3D}"/>
                </a:ext>
              </a:extLst>
            </p:cNvPr>
            <p:cNvSpPr/>
            <p:nvPr/>
          </p:nvSpPr>
          <p:spPr>
            <a:xfrm>
              <a:off x="5167220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61E33A3-B1C1-4E91-8264-31A09D33D9F8}"/>
                </a:ext>
              </a:extLst>
            </p:cNvPr>
            <p:cNvSpPr/>
            <p:nvPr/>
          </p:nvSpPr>
          <p:spPr>
            <a:xfrm>
              <a:off x="5520903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174700B-888C-4E2C-9D71-AA81B4243657}"/>
              </a:ext>
            </a:extLst>
          </p:cNvPr>
          <p:cNvSpPr txBox="1"/>
          <p:nvPr/>
        </p:nvSpPr>
        <p:spPr>
          <a:xfrm>
            <a:off x="759526" y="6184263"/>
            <a:ext cx="3112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replaced by median value of window.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9978B2C-03DD-4F11-B0B0-C9C5CFE93A23}"/>
              </a:ext>
            </a:extLst>
          </p:cNvPr>
          <p:cNvGrpSpPr/>
          <p:nvPr/>
        </p:nvGrpSpPr>
        <p:grpSpPr>
          <a:xfrm>
            <a:off x="5225450" y="5006586"/>
            <a:ext cx="1061050" cy="1061049"/>
            <a:chOff x="4813538" y="2872595"/>
            <a:chExt cx="1061050" cy="106104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997D46D-3EC3-4492-9ED9-3E2F111FF607}"/>
                </a:ext>
              </a:extLst>
            </p:cNvPr>
            <p:cNvSpPr/>
            <p:nvPr/>
          </p:nvSpPr>
          <p:spPr>
            <a:xfrm>
              <a:off x="4813539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CAB155A-C7EB-45F9-9873-D746AB3DB246}"/>
                </a:ext>
              </a:extLst>
            </p:cNvPr>
            <p:cNvSpPr/>
            <p:nvPr/>
          </p:nvSpPr>
          <p:spPr>
            <a:xfrm>
              <a:off x="5167222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7C343D1-D35E-4FE7-BE85-8E332D7ED8FA}"/>
                </a:ext>
              </a:extLst>
            </p:cNvPr>
            <p:cNvSpPr/>
            <p:nvPr/>
          </p:nvSpPr>
          <p:spPr>
            <a:xfrm>
              <a:off x="5520905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7F75A1-6441-48B6-A5B5-37DE63D6112E}"/>
                </a:ext>
              </a:extLst>
            </p:cNvPr>
            <p:cNvSpPr/>
            <p:nvPr/>
          </p:nvSpPr>
          <p:spPr>
            <a:xfrm>
              <a:off x="4813539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C675D9-CEAD-4007-ADB2-6849713A1472}"/>
                </a:ext>
              </a:extLst>
            </p:cNvPr>
            <p:cNvSpPr/>
            <p:nvPr/>
          </p:nvSpPr>
          <p:spPr>
            <a:xfrm>
              <a:off x="5167221" y="3226278"/>
              <a:ext cx="353683" cy="353683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6DB1247-BA2F-4944-B80A-BBA4668C032A}"/>
                </a:ext>
              </a:extLst>
            </p:cNvPr>
            <p:cNvSpPr/>
            <p:nvPr/>
          </p:nvSpPr>
          <p:spPr>
            <a:xfrm>
              <a:off x="5520904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9F1674-D8B4-4DFF-8AB9-839050514573}"/>
                </a:ext>
              </a:extLst>
            </p:cNvPr>
            <p:cNvSpPr/>
            <p:nvPr/>
          </p:nvSpPr>
          <p:spPr>
            <a:xfrm>
              <a:off x="4813538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CA872C0-DA3F-4257-846D-BC41039FB455}"/>
                </a:ext>
              </a:extLst>
            </p:cNvPr>
            <p:cNvSpPr/>
            <p:nvPr/>
          </p:nvSpPr>
          <p:spPr>
            <a:xfrm>
              <a:off x="5167220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5CF776D-333B-4393-A182-CDA885CD367A}"/>
                </a:ext>
              </a:extLst>
            </p:cNvPr>
            <p:cNvSpPr/>
            <p:nvPr/>
          </p:nvSpPr>
          <p:spPr>
            <a:xfrm>
              <a:off x="5520903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33B9431-D212-47BB-A43E-443FDF73F0A5}"/>
              </a:ext>
            </a:extLst>
          </p:cNvPr>
          <p:cNvGrpSpPr/>
          <p:nvPr/>
        </p:nvGrpSpPr>
        <p:grpSpPr>
          <a:xfrm>
            <a:off x="7127819" y="5006586"/>
            <a:ext cx="1061050" cy="1061049"/>
            <a:chOff x="4813538" y="2872595"/>
            <a:chExt cx="1061050" cy="106104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02770A1-67AB-419B-8E54-AFD8EF653F87}"/>
                </a:ext>
              </a:extLst>
            </p:cNvPr>
            <p:cNvSpPr/>
            <p:nvPr/>
          </p:nvSpPr>
          <p:spPr>
            <a:xfrm>
              <a:off x="4813539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F264417-4217-4C33-8911-FBC3E9F56B92}"/>
                </a:ext>
              </a:extLst>
            </p:cNvPr>
            <p:cNvSpPr/>
            <p:nvPr/>
          </p:nvSpPr>
          <p:spPr>
            <a:xfrm>
              <a:off x="5167222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5914BA5-F323-4658-B3C6-C90A73DDF371}"/>
                </a:ext>
              </a:extLst>
            </p:cNvPr>
            <p:cNvSpPr/>
            <p:nvPr/>
          </p:nvSpPr>
          <p:spPr>
            <a:xfrm>
              <a:off x="5520905" y="2872595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6F5E6FA-08C6-421C-AD50-282E8B3B6CE5}"/>
                </a:ext>
              </a:extLst>
            </p:cNvPr>
            <p:cNvSpPr/>
            <p:nvPr/>
          </p:nvSpPr>
          <p:spPr>
            <a:xfrm>
              <a:off x="4813539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AC5ECA6-ABBD-4483-84B4-5902D2E7E199}"/>
                </a:ext>
              </a:extLst>
            </p:cNvPr>
            <p:cNvSpPr/>
            <p:nvPr/>
          </p:nvSpPr>
          <p:spPr>
            <a:xfrm>
              <a:off x="5167221" y="3226278"/>
              <a:ext cx="353683" cy="35368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DD53BBD-D03B-4E39-8D59-D1E203EE2B82}"/>
                </a:ext>
              </a:extLst>
            </p:cNvPr>
            <p:cNvSpPr/>
            <p:nvPr/>
          </p:nvSpPr>
          <p:spPr>
            <a:xfrm>
              <a:off x="5520904" y="3226278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2948C43-25FD-40EA-ADD3-A3F5E6150B3D}"/>
                </a:ext>
              </a:extLst>
            </p:cNvPr>
            <p:cNvSpPr/>
            <p:nvPr/>
          </p:nvSpPr>
          <p:spPr>
            <a:xfrm>
              <a:off x="4813538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B9267CB-0F56-4D72-B11E-FA405110F184}"/>
                </a:ext>
              </a:extLst>
            </p:cNvPr>
            <p:cNvSpPr/>
            <p:nvPr/>
          </p:nvSpPr>
          <p:spPr>
            <a:xfrm>
              <a:off x="5167220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65862DA-885B-4571-B1AE-F71E208407AD}"/>
                </a:ext>
              </a:extLst>
            </p:cNvPr>
            <p:cNvSpPr/>
            <p:nvPr/>
          </p:nvSpPr>
          <p:spPr>
            <a:xfrm>
              <a:off x="5520903" y="3579961"/>
              <a:ext cx="353683" cy="3536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FEF2753-2F95-48A1-A91F-E9D1B383A8FD}"/>
              </a:ext>
            </a:extLst>
          </p:cNvPr>
          <p:cNvSpPr txBox="1"/>
          <p:nvPr/>
        </p:nvSpPr>
        <p:spPr>
          <a:xfrm>
            <a:off x="4615444" y="6144319"/>
            <a:ext cx="228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window is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outlier: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 original value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85819F-7ECA-46FC-8DD0-D920F2F33E61}"/>
              </a:ext>
            </a:extLst>
          </p:cNvPr>
          <p:cNvSpPr txBox="1"/>
          <p:nvPr/>
        </p:nvSpPr>
        <p:spPr>
          <a:xfrm>
            <a:off x="6637127" y="6144319"/>
            <a:ext cx="228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window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outlier:</a:t>
            </a:r>
          </a:p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to median value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864EFB2B-91A6-4533-9C94-5AC19A6FE3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6193"/>
          <a:stretch/>
        </p:blipFill>
        <p:spPr>
          <a:xfrm>
            <a:off x="438863" y="3459952"/>
            <a:ext cx="3687449" cy="13345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91136DD-7187-442F-907F-1C17DFB2A84B}"/>
              </a:ext>
            </a:extLst>
          </p:cNvPr>
          <p:cNvCxnSpPr/>
          <p:nvPr/>
        </p:nvCxnSpPr>
        <p:spPr>
          <a:xfrm>
            <a:off x="217799" y="6543476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5850BE-F7AE-4F31-89B1-BCF505CA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3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 #2. Apply Hampel filter</a:t>
            </a:r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DA7BE79-8078-4F9A-B112-E67D042E28F2}"/>
              </a:ext>
            </a:extLst>
          </p:cNvPr>
          <p:cNvSpPr txBox="1"/>
          <p:nvPr/>
        </p:nvSpPr>
        <p:spPr>
          <a:xfrm>
            <a:off x="206997" y="723188"/>
            <a:ext cx="3851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 of Hampel filter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02D32E-A98A-4A95-803F-BC8CD7A304F9}"/>
              </a:ext>
            </a:extLst>
          </p:cNvPr>
          <p:cNvSpPr txBox="1"/>
          <p:nvPr/>
        </p:nvSpPr>
        <p:spPr>
          <a:xfrm>
            <a:off x="206997" y="2827858"/>
            <a:ext cx="487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Hampel filter on gray-scale image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9B332F-9E08-430A-9720-627724E26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4" y="3192837"/>
            <a:ext cx="8030698" cy="3054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B3627-AD32-4398-954F-3BBC119FE828}"/>
              </a:ext>
            </a:extLst>
          </p:cNvPr>
          <p:cNvSpPr txBox="1"/>
          <p:nvPr/>
        </p:nvSpPr>
        <p:spPr>
          <a:xfrm>
            <a:off x="596407" y="1012814"/>
            <a:ext cx="79511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Excellent for preserving the original image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 image filters like media filter which is a representative image filter.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simulation through parameter </a:t>
            </a:r>
            <a:r>
              <a:rPr lang="en-US" altLang="ko-KR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tunning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particular, the filtering intensity can be adjusted by adjusting the error bound value.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 bound value is set to 0, </a:t>
            </a:r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filter can be used as a median filter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applying the weighted concept, </a:t>
            </a:r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as a weighted </a:t>
            </a:r>
            <a:r>
              <a:rPr lang="en-US" altLang="ko-KR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hampel</a:t>
            </a:r>
            <a:r>
              <a:rPr lang="en-US" altLang="ko-KR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can minimize the collapse of the boundary of an object in the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BA037C-BC66-44E9-8CE6-20929A506592}"/>
              </a:ext>
            </a:extLst>
          </p:cNvPr>
          <p:cNvSpPr/>
          <p:nvPr/>
        </p:nvSpPr>
        <p:spPr>
          <a:xfrm>
            <a:off x="427382" y="4418057"/>
            <a:ext cx="2042551" cy="189650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617DD9-B155-414F-878F-45811013756D}"/>
              </a:ext>
            </a:extLst>
          </p:cNvPr>
          <p:cNvSpPr/>
          <p:nvPr/>
        </p:nvSpPr>
        <p:spPr>
          <a:xfrm>
            <a:off x="2564352" y="4418057"/>
            <a:ext cx="6003117" cy="1896504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65381-36C8-4AFB-AAC6-E53A4AF3509D}"/>
              </a:ext>
            </a:extLst>
          </p:cNvPr>
          <p:cNvSpPr txBox="1"/>
          <p:nvPr/>
        </p:nvSpPr>
        <p:spPr>
          <a:xfrm>
            <a:off x="539226" y="6274805"/>
            <a:ext cx="1818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Median filtered image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15FA8-0C2C-4FDF-A88D-FA678952ADE7}"/>
              </a:ext>
            </a:extLst>
          </p:cNvPr>
          <p:cNvSpPr txBox="1"/>
          <p:nvPr/>
        </p:nvSpPr>
        <p:spPr>
          <a:xfrm>
            <a:off x="4656479" y="6274805"/>
            <a:ext cx="1818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Hampel filtered image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6D582F-A073-482C-B671-4C592C7B7E35}"/>
              </a:ext>
            </a:extLst>
          </p:cNvPr>
          <p:cNvCxnSpPr/>
          <p:nvPr/>
        </p:nvCxnSpPr>
        <p:spPr>
          <a:xfrm>
            <a:off x="217799" y="6543476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F06728-DE03-4009-A6C2-35F7D06F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E27C-124E-449F-A46D-579BEC0F57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3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429022" y="240264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8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466158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486047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부제목 2"/>
          <p:cNvSpPr txBox="1">
            <a:spLocks/>
          </p:cNvSpPr>
          <p:nvPr/>
        </p:nvSpPr>
        <p:spPr>
          <a:xfrm>
            <a:off x="744636" y="1114626"/>
            <a:ext cx="7467019" cy="541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400050">
              <a:lnSpc>
                <a:spcPct val="175000"/>
              </a:lnSpc>
              <a:buFont typeface="+mj-lt"/>
              <a:buAutoNum type="romanUcPeriod"/>
            </a:pPr>
            <a:r>
              <a:rPr lang="en-US" altLang="ko-KR" sz="20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57250" lvl="1" indent="-400050">
              <a:lnSpc>
                <a:spcPct val="175000"/>
              </a:lnSpc>
              <a:buFont typeface="+mj-lt"/>
              <a:buAutoNum type="arabi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object detection on the runway 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Stereo-RCNN  </a:t>
            </a:r>
          </a:p>
          <a:p>
            <a:pPr marL="857250" lvl="1" indent="-400050">
              <a:lnSpc>
                <a:spcPct val="175000"/>
              </a:lnSpc>
              <a:buFont typeface="+mj-lt"/>
              <a:buAutoNum type="arabicPeriod"/>
            </a:pPr>
            <a:endParaRPr lang="en-US" altLang="ko-KR" sz="5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75000"/>
              </a:lnSpc>
              <a:buFont typeface="+mj-lt"/>
              <a:buAutoNum type="romanU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Design</a:t>
            </a:r>
          </a:p>
          <a:p>
            <a:pPr marL="914400" lvl="1" indent="-457200">
              <a:lnSpc>
                <a:spcPct val="175000"/>
              </a:lnSpc>
              <a:buFont typeface="+mj-lt"/>
              <a:buAutoNum type="arabi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setup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modification  </a:t>
            </a:r>
          </a:p>
          <a:p>
            <a:pPr marL="914400" lvl="1" indent="-457200">
              <a:lnSpc>
                <a:spcPct val="175000"/>
              </a:lnSpc>
              <a:buFont typeface="+mj-lt"/>
              <a:buAutoNum type="arabicPeriod"/>
            </a:pPr>
            <a:endParaRPr lang="en-US" altLang="ko-KR" sz="5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5000"/>
              </a:lnSpc>
              <a:buFont typeface="+mj-lt"/>
              <a:buAutoNum type="romanUcPeriod"/>
            </a:pPr>
            <a:r>
              <a:rPr lang="en-US" altLang="ko-KR" sz="20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&amp; Results</a:t>
            </a:r>
          </a:p>
          <a:p>
            <a:pPr marL="914400" lvl="1" indent="-457200">
              <a:lnSpc>
                <a:spcPct val="175000"/>
              </a:lnSpc>
              <a:buFont typeface="+mj-lt"/>
              <a:buAutoNum type="romanU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Object detection   </a:t>
            </a:r>
          </a:p>
          <a:p>
            <a:pPr marL="914400" lvl="1" indent="-457200">
              <a:lnSpc>
                <a:spcPct val="175000"/>
              </a:lnSpc>
              <a:buFont typeface="+mj-lt"/>
              <a:buAutoNum type="romanUcPeriod"/>
            </a:pPr>
            <a:endParaRPr lang="en-US" altLang="ko-KR" sz="500" b="1" spc="-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75000"/>
              </a:lnSpc>
              <a:buFont typeface="+mj-lt"/>
              <a:buAutoNum type="romanUcPeriod"/>
            </a:pPr>
            <a:r>
              <a:rPr lang="en-US" altLang="ko-KR" sz="20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Further Work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1799" y="874685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B6B3E-CC49-475F-95D6-F1F2B215E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B8D2E-93A7-4F31-9773-625571AB1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51BFC5-7DDC-4F9F-B67D-909F0EB8389D}"/>
              </a:ext>
            </a:extLst>
          </p:cNvPr>
          <p:cNvSpPr/>
          <p:nvPr/>
        </p:nvSpPr>
        <p:spPr>
          <a:xfrm>
            <a:off x="10469329" y="1069459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stereo란</a:t>
            </a:r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993D77-F682-4062-A182-9D8FFA2FE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2954" y="128562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8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10753" y="2257415"/>
            <a:ext cx="6722495" cy="1994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0513" y="3710864"/>
            <a:ext cx="6842975" cy="36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50000">
                <a:schemeClr val="accent1">
                  <a:lumMod val="9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9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object detection on the runway ?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06A4DD-E4E5-40C3-8430-9F4CF8FEC4B9}"/>
              </a:ext>
            </a:extLst>
          </p:cNvPr>
          <p:cNvSpPr/>
          <p:nvPr/>
        </p:nvSpPr>
        <p:spPr>
          <a:xfrm>
            <a:off x="211616" y="6491279"/>
            <a:ext cx="63421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https://github.com/HKUST-Aerial-Robotics/Stereo-RCNN. 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6BF55B-69A5-466C-AE3E-52D2AA3CE641}"/>
              </a:ext>
            </a:extLst>
          </p:cNvPr>
          <p:cNvCxnSpPr/>
          <p:nvPr/>
        </p:nvCxnSpPr>
        <p:spPr>
          <a:xfrm>
            <a:off x="217799" y="6503720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7">
            <a:extLst>
              <a:ext uri="{FF2B5EF4-FFF2-40B4-BE49-F238E27FC236}">
                <a16:creationId xmlns:a16="http://schemas.microsoft.com/office/drawing/2014/main" id="{D793897E-C437-4BCD-87D3-A77C4363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D415BD3-D22B-4D1B-A733-02BD052F8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0" name="Picture 12" descr="파일:attachment/SE-88/SE-88.jpg">
            <a:extLst>
              <a:ext uri="{FF2B5EF4-FFF2-40B4-BE49-F238E27FC236}">
                <a16:creationId xmlns:a16="http://schemas.microsoft.com/office/drawing/2014/main" id="{6A585FEE-78F4-4055-8C15-CB65C9D5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5" y="1576767"/>
            <a:ext cx="2616608" cy="17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:external/www.flankers-site.co.uk/day03_43.jpg">
            <a:extLst>
              <a:ext uri="{FF2B5EF4-FFF2-40B4-BE49-F238E27FC236}">
                <a16:creationId xmlns:a16="http://schemas.microsoft.com/office/drawing/2014/main" id="{489AC88D-9934-42E3-A61E-56809F93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11" y="1592018"/>
            <a:ext cx="2594778" cy="17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활주로 제설차에 대한 이미지 검색결과">
            <a:extLst>
              <a:ext uri="{FF2B5EF4-FFF2-40B4-BE49-F238E27FC236}">
                <a16:creationId xmlns:a16="http://schemas.microsoft.com/office/drawing/2014/main" id="{2E5942E7-C869-493A-9BE6-32396189C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5762"/>
          <a:stretch/>
        </p:blipFill>
        <p:spPr bwMode="auto">
          <a:xfrm>
            <a:off x="6002257" y="1592018"/>
            <a:ext cx="3105797" cy="172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956CDB-E169-4CA6-9742-623AB75BD024}"/>
              </a:ext>
            </a:extLst>
          </p:cNvPr>
          <p:cNvSpPr txBox="1"/>
          <p:nvPr/>
        </p:nvSpPr>
        <p:spPr>
          <a:xfrm>
            <a:off x="355535" y="3307457"/>
            <a:ext cx="2616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Korea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F757B2-7202-4333-A57A-EBE705A5E2A2}"/>
              </a:ext>
            </a:extLst>
          </p:cNvPr>
          <p:cNvSpPr txBox="1"/>
          <p:nvPr/>
        </p:nvSpPr>
        <p:spPr>
          <a:xfrm>
            <a:off x="3189811" y="3307457"/>
            <a:ext cx="2616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Russia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B5B816-A5A3-4B8E-AD8E-36B6CCD1EA68}"/>
              </a:ext>
            </a:extLst>
          </p:cNvPr>
          <p:cNvSpPr txBox="1"/>
          <p:nvPr/>
        </p:nvSpPr>
        <p:spPr>
          <a:xfrm>
            <a:off x="6246851" y="3307457"/>
            <a:ext cx="2616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Germany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D6A475-9518-4681-86C6-B597E27AFB0D}"/>
              </a:ext>
            </a:extLst>
          </p:cNvPr>
          <p:cNvSpPr txBox="1"/>
          <p:nvPr/>
        </p:nvSpPr>
        <p:spPr>
          <a:xfrm>
            <a:off x="591512" y="1221321"/>
            <a:ext cx="7951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Runway snowplow of each country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C09B6CEC-15A1-4B68-ACC5-098406493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6DFBDD-246C-470C-BFA0-073A523B0317}"/>
              </a:ext>
            </a:extLst>
          </p:cNvPr>
          <p:cNvSpPr txBox="1"/>
          <p:nvPr/>
        </p:nvSpPr>
        <p:spPr>
          <a:xfrm>
            <a:off x="355535" y="896350"/>
            <a:ext cx="814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Snowplow vehicle need </a:t>
            </a:r>
            <a:r>
              <a:rPr lang="en-US" altLang="ko-KR" sz="1600" b="1" dirty="0">
                <a:solidFill>
                  <a:srgbClr val="084D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 ability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17884E-35FF-4C24-9845-514C3FBC6A0A}"/>
              </a:ext>
            </a:extLst>
          </p:cNvPr>
          <p:cNvSpPr txBox="1"/>
          <p:nvPr/>
        </p:nvSpPr>
        <p:spPr>
          <a:xfrm>
            <a:off x="591512" y="3696635"/>
            <a:ext cx="7951185" cy="25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Runway snowplows need to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stacked snow when it snows.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It means that it is difficult to use lidar that is vulnerable to falling snow.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need to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object with vision camera.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* Radar reduces detection range by more than 50% when snowing.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* Snow filtering lidar data is also reduced by more than 50%. </a:t>
            </a:r>
          </a:p>
          <a:p>
            <a:r>
              <a:rPr lang="en-US" altLang="ko-KR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in case, we need the 3D object detection ability by using just vision camera.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→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these reason, we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to find 3D object detection model based on stereo vision camera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84907294-061B-4D0F-BB31-9DD9BF690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7FFEC230-C946-4788-99A9-12F9C030B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5FF8A5B2-C886-4A5D-8B62-09C7B7D2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9F969C7A-3435-479A-AC3E-B00B69E86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0D0A0F-1B9E-4AD9-9839-4AD8606C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01394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4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Stereo-RCNN ?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D6E7A1-7D4A-446B-83C4-A0E810FDA09E}"/>
              </a:ext>
            </a:extLst>
          </p:cNvPr>
          <p:cNvSpPr txBox="1"/>
          <p:nvPr/>
        </p:nvSpPr>
        <p:spPr>
          <a:xfrm>
            <a:off x="355535" y="896350"/>
            <a:ext cx="814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 of </a:t>
            </a:r>
            <a:r>
              <a:rPr lang="en-US" altLang="ko-KR" sz="1600" b="1" dirty="0">
                <a:solidFill>
                  <a:srgbClr val="084D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Stereo-RCNN</a:t>
            </a:r>
          </a:p>
          <a:p>
            <a:pPr>
              <a:buClr>
                <a:srgbClr val="0070C0"/>
              </a:buClr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lh4.googleusercontent.com/iQheXUt-O2Q1QjbCjxWkLdPywEZfCV2mc2-a620RddQ_ZQAHyDdZ03uhAIM1ejD1FEUPC9RB5e7D1b2Xk7lHPgy4gLKlUz5U5pgegZ_CivuXzO_dDsJSPBpX2sGmEflUsVFGe1Vf">
            <a:extLst>
              <a:ext uri="{FF2B5EF4-FFF2-40B4-BE49-F238E27FC236}">
                <a16:creationId xmlns:a16="http://schemas.microsoft.com/office/drawing/2014/main" id="{C93E35D8-68F3-4002-9513-B21FE9B6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19" y="1555156"/>
            <a:ext cx="4424770" cy="20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1EA11C-2E3C-464D-9875-3CD98AEF986C}"/>
              </a:ext>
            </a:extLst>
          </p:cNvPr>
          <p:cNvSpPr/>
          <p:nvPr/>
        </p:nvSpPr>
        <p:spPr>
          <a:xfrm>
            <a:off x="4773593" y="43333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   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2BF5F-F4E0-4193-94C3-0D8E06FB88E5}"/>
              </a:ext>
            </a:extLst>
          </p:cNvPr>
          <p:cNvSpPr txBox="1"/>
          <p:nvPr/>
        </p:nvSpPr>
        <p:spPr>
          <a:xfrm>
            <a:off x="591512" y="5222837"/>
            <a:ext cx="795118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extends Faster-RCNN for stereo inputs to simultaneously detect  3D bounding boxes by using the left and right images.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essential for autonomous driving with vision cameras without lidar.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6A4DD-E4E5-40C3-8430-9F4CF8FEC4B9}"/>
              </a:ext>
            </a:extLst>
          </p:cNvPr>
          <p:cNvSpPr/>
          <p:nvPr/>
        </p:nvSpPr>
        <p:spPr>
          <a:xfrm>
            <a:off x="211616" y="6491279"/>
            <a:ext cx="63421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https://github.com/HKUST-Aerial-Robotics/Stereo-RCNN. 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5496C-18A0-44BA-A58F-C612AABD62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13"/>
          <a:stretch/>
        </p:blipFill>
        <p:spPr>
          <a:xfrm>
            <a:off x="342923" y="1368101"/>
            <a:ext cx="3529087" cy="2059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5D68B-1563-40A6-9404-5D5D78A3CC0E}"/>
              </a:ext>
            </a:extLst>
          </p:cNvPr>
          <p:cNvSpPr txBox="1"/>
          <p:nvPr/>
        </p:nvSpPr>
        <p:spPr>
          <a:xfrm>
            <a:off x="745132" y="3434998"/>
            <a:ext cx="2968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84DD0"/>
                </a:solidFill>
              </a:rPr>
              <a:t>Faster-RCNN </a:t>
            </a:r>
            <a:r>
              <a:rPr lang="en-US" altLang="ko-KR" sz="1200" dirty="0"/>
              <a:t>Architecture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9B0350-5F02-4E06-84E5-B80BA7942D7C}"/>
              </a:ext>
            </a:extLst>
          </p:cNvPr>
          <p:cNvSpPr txBox="1"/>
          <p:nvPr/>
        </p:nvSpPr>
        <p:spPr>
          <a:xfrm>
            <a:off x="5396985" y="3413029"/>
            <a:ext cx="2968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84DD0"/>
                </a:solidFill>
              </a:rPr>
              <a:t>Stereo-RCNN</a:t>
            </a:r>
            <a:r>
              <a:rPr lang="en-US" altLang="ko-KR" sz="1200" dirty="0"/>
              <a:t> Architecture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6BF55B-69A5-466C-AE3E-52D2AA3CE641}"/>
              </a:ext>
            </a:extLst>
          </p:cNvPr>
          <p:cNvCxnSpPr/>
          <p:nvPr/>
        </p:nvCxnSpPr>
        <p:spPr>
          <a:xfrm>
            <a:off x="217799" y="6503720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868163-FABE-4DA8-93D2-E9DA70FAD64F}"/>
              </a:ext>
            </a:extLst>
          </p:cNvPr>
          <p:cNvSpPr txBox="1"/>
          <p:nvPr/>
        </p:nvSpPr>
        <p:spPr>
          <a:xfrm>
            <a:off x="1542097" y="4160442"/>
            <a:ext cx="2280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222222"/>
                </a:solidFill>
                <a:latin typeface="Arial Unicode MS"/>
                <a:ea typeface="inherit"/>
              </a:rPr>
              <a:t>Faster-RCNN use mono image</a:t>
            </a:r>
          </a:p>
          <a:p>
            <a:pPr algn="ctr"/>
            <a:r>
              <a:rPr lang="en-US" altLang="ko-KR" sz="1100" dirty="0">
                <a:solidFill>
                  <a:srgbClr val="222222"/>
                </a:solidFill>
                <a:latin typeface="Arial Unicode MS"/>
                <a:ea typeface="inherit"/>
              </a:rPr>
              <a:t>So only make 2D bounding box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7F348-8BD6-453D-BE9C-450BA810EB15}"/>
              </a:ext>
            </a:extLst>
          </p:cNvPr>
          <p:cNvSpPr txBox="1"/>
          <p:nvPr/>
        </p:nvSpPr>
        <p:spPr>
          <a:xfrm>
            <a:off x="6368419" y="3987862"/>
            <a:ext cx="275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Stereo-RCNN can infer </a:t>
            </a:r>
          </a:p>
          <a:p>
            <a:pPr algn="ctr"/>
            <a:r>
              <a:rPr lang="en-US" altLang="ko-KR" sz="1200" dirty="0"/>
              <a:t>depth of multi objects so </a:t>
            </a:r>
          </a:p>
          <a:p>
            <a:pPr algn="ctr"/>
            <a:r>
              <a:rPr lang="en-US" altLang="ko-KR" sz="1200" dirty="0"/>
              <a:t>can make 3D bounding box</a:t>
            </a:r>
            <a:endParaRPr lang="ko-KR" altLang="en-US" sz="12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68D866A-DBF9-4D37-8E9D-3B5B9C9CAC93}"/>
              </a:ext>
            </a:extLst>
          </p:cNvPr>
          <p:cNvSpPr/>
          <p:nvPr/>
        </p:nvSpPr>
        <p:spPr>
          <a:xfrm>
            <a:off x="3987022" y="3104405"/>
            <a:ext cx="289442" cy="256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mono camera에 대한 이미지 검색결과">
            <a:extLst>
              <a:ext uri="{FF2B5EF4-FFF2-40B4-BE49-F238E27FC236}">
                <a16:creationId xmlns:a16="http://schemas.microsoft.com/office/drawing/2014/main" id="{C067A61C-F732-4BFB-9C8D-8A6EA7BC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1" y="3787014"/>
            <a:ext cx="1123384" cy="112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793897E-C437-4BCD-87D3-A77C4363E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7" name="Picture 9" descr="관련 이미지">
            <a:extLst>
              <a:ext uri="{FF2B5EF4-FFF2-40B4-BE49-F238E27FC236}">
                <a16:creationId xmlns:a16="http://schemas.microsoft.com/office/drawing/2014/main" id="{AFFDBAAD-9C56-4515-B1A7-94D1E2D7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51" y="3949120"/>
            <a:ext cx="2175190" cy="74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FEB2CB-480A-4B9B-8F15-8E7285009D39}"/>
              </a:ext>
            </a:extLst>
          </p:cNvPr>
          <p:cNvSpPr/>
          <p:nvPr/>
        </p:nvSpPr>
        <p:spPr>
          <a:xfrm>
            <a:off x="305087" y="1278087"/>
            <a:ext cx="3572860" cy="3657536"/>
          </a:xfrm>
          <a:prstGeom prst="roundRect">
            <a:avLst>
              <a:gd name="adj" fmla="val 106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F02D3C4-4520-469F-99EA-C46321097F41}"/>
              </a:ext>
            </a:extLst>
          </p:cNvPr>
          <p:cNvSpPr/>
          <p:nvPr/>
        </p:nvSpPr>
        <p:spPr>
          <a:xfrm>
            <a:off x="4359644" y="1278087"/>
            <a:ext cx="4637126" cy="3657536"/>
          </a:xfrm>
          <a:prstGeom prst="roundRect">
            <a:avLst>
              <a:gd name="adj" fmla="val 106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D415BD3-D22B-4D1B-A733-02BD052F8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AFBB25E-7040-4D94-BA82-585305AB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88779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9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10753" y="2257415"/>
            <a:ext cx="6722495" cy="1994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Design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0513" y="3710864"/>
            <a:ext cx="6842975" cy="36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50000">
                <a:schemeClr val="accent1">
                  <a:lumMod val="96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7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setup  </a:t>
            </a:r>
            <a:endParaRPr lang="en-US" altLang="ko-KR" sz="2400" spc="-38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81798" y="780619"/>
            <a:ext cx="720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Sensor(Stereo camera + LiDAR) mounted RC car model for Object Detection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09320" y="73953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C2FEA-6B70-4168-95AB-16AAC17FDEDD}"/>
              </a:ext>
            </a:extLst>
          </p:cNvPr>
          <p:cNvGrpSpPr/>
          <p:nvPr/>
        </p:nvGrpSpPr>
        <p:grpSpPr>
          <a:xfrm>
            <a:off x="206411" y="1222156"/>
            <a:ext cx="4192293" cy="2213525"/>
            <a:chOff x="323641" y="1358315"/>
            <a:chExt cx="8713529" cy="456107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F7EB1B2-0083-42D7-BA5F-1B948EAF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93" y="1358315"/>
              <a:ext cx="8108577" cy="4561074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898EE9F-80E3-4618-9511-77E1DED1EF7C}"/>
                </a:ext>
              </a:extLst>
            </p:cNvPr>
            <p:cNvSpPr/>
            <p:nvPr/>
          </p:nvSpPr>
          <p:spPr>
            <a:xfrm>
              <a:off x="1697317" y="2974484"/>
              <a:ext cx="1089212" cy="7664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300D47A-F734-4ED5-9A9E-EE215717220A}"/>
                </a:ext>
              </a:extLst>
            </p:cNvPr>
            <p:cNvSpPr/>
            <p:nvPr/>
          </p:nvSpPr>
          <p:spPr>
            <a:xfrm>
              <a:off x="1361140" y="4792359"/>
              <a:ext cx="1089212" cy="7664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6F874CE-DE89-45D7-92E5-3ED0912ABEC9}"/>
                </a:ext>
              </a:extLst>
            </p:cNvPr>
            <p:cNvSpPr/>
            <p:nvPr/>
          </p:nvSpPr>
          <p:spPr>
            <a:xfrm>
              <a:off x="4696011" y="2331547"/>
              <a:ext cx="1089212" cy="766482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DF46CF9-48D7-4064-9DF3-55D99581552C}"/>
                </a:ext>
              </a:extLst>
            </p:cNvPr>
            <p:cNvCxnSpPr/>
            <p:nvPr/>
          </p:nvCxnSpPr>
          <p:spPr>
            <a:xfrm flipV="1">
              <a:off x="2154517" y="3458578"/>
              <a:ext cx="295835" cy="17481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DEEC86-0BFB-41CE-8A9E-2D3D814F9C70}"/>
                </a:ext>
              </a:extLst>
            </p:cNvPr>
            <p:cNvSpPr txBox="1"/>
            <p:nvPr/>
          </p:nvSpPr>
          <p:spPr>
            <a:xfrm>
              <a:off x="323641" y="3734203"/>
              <a:ext cx="1322770" cy="6976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Baseline</a:t>
              </a:r>
            </a:p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(0.54m)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93D355-2DF2-472C-86DD-6A9892C96B5B}"/>
                </a:ext>
              </a:extLst>
            </p:cNvPr>
            <p:cNvSpPr txBox="1"/>
            <p:nvPr/>
          </p:nvSpPr>
          <p:spPr>
            <a:xfrm>
              <a:off x="1580537" y="2547606"/>
              <a:ext cx="1322770" cy="348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Camera 1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5841C8-0124-48E3-9A51-D1158F066BCD}"/>
                </a:ext>
              </a:extLst>
            </p:cNvPr>
            <p:cNvSpPr txBox="1"/>
            <p:nvPr/>
          </p:nvSpPr>
          <p:spPr>
            <a:xfrm>
              <a:off x="1273913" y="5567243"/>
              <a:ext cx="1322770" cy="348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</a:rPr>
                <a:t>Camera 2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5727B1-4BF8-4E59-A957-A136EC553A0B}"/>
                </a:ext>
              </a:extLst>
            </p:cNvPr>
            <p:cNvSpPr txBox="1"/>
            <p:nvPr/>
          </p:nvSpPr>
          <p:spPr>
            <a:xfrm>
              <a:off x="4574976" y="1616755"/>
              <a:ext cx="1322770" cy="60869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75000"/>
                    </a:schemeClr>
                  </a:solidFill>
                </a:rPr>
                <a:t>Lidar 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100" b="1" dirty="0">
                  <a:solidFill>
                    <a:schemeClr val="accent6">
                      <a:lumMod val="75000"/>
                    </a:schemeClr>
                  </a:solidFill>
                </a:rPr>
                <a:t>(Not used)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 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CCC9E2F-9CB4-4A84-92D8-59FFD9E4D126}"/>
                </a:ext>
              </a:extLst>
            </p:cNvPr>
            <p:cNvSpPr/>
            <p:nvPr/>
          </p:nvSpPr>
          <p:spPr>
            <a:xfrm>
              <a:off x="2363303" y="3640876"/>
              <a:ext cx="1089213" cy="676956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2F56AE-855F-4637-9DC5-7FF84FE83534}"/>
                </a:ext>
              </a:extLst>
            </p:cNvPr>
            <p:cNvSpPr txBox="1"/>
            <p:nvPr/>
          </p:nvSpPr>
          <p:spPr>
            <a:xfrm>
              <a:off x="2235546" y="4413067"/>
              <a:ext cx="1119049" cy="348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FFFF00"/>
                  </a:solidFill>
                </a:rPr>
                <a:t>Xavier</a:t>
              </a:r>
              <a:endParaRPr lang="ko-KR" altLang="en-US" sz="11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CEBA571-FD36-4FDD-B362-504F1B184C3A}"/>
              </a:ext>
            </a:extLst>
          </p:cNvPr>
          <p:cNvSpPr txBox="1"/>
          <p:nvPr/>
        </p:nvSpPr>
        <p:spPr>
          <a:xfrm>
            <a:off x="1071600" y="3423115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RC car model for autonomous driving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3FF7D3-3B35-4043-A533-74C90C9FD240}"/>
              </a:ext>
            </a:extLst>
          </p:cNvPr>
          <p:cNvSpPr txBox="1"/>
          <p:nvPr/>
        </p:nvSpPr>
        <p:spPr>
          <a:xfrm>
            <a:off x="5342093" y="3416137"/>
            <a:ext cx="29980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Nvidia Jetson AGX Xavier Dev. Kit </a:t>
            </a:r>
          </a:p>
          <a:p>
            <a:pPr algn="ctr">
              <a:lnSpc>
                <a:spcPct val="80000"/>
              </a:lnSpc>
            </a:pPr>
            <a:r>
              <a:rPr lang="en-US" altLang="ko-KR" sz="1200" dirty="0"/>
              <a:t>(GTX 1060 </a:t>
            </a:r>
            <a:r>
              <a:rPr lang="en-US" altLang="ko-KR" sz="1200" dirty="0" err="1"/>
              <a:t>ti</a:t>
            </a:r>
            <a:r>
              <a:rPr lang="en-US" altLang="ko-KR" sz="1200" dirty="0"/>
              <a:t> grade performance) </a:t>
            </a:r>
          </a:p>
          <a:p>
            <a:pPr algn="ctr"/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5E25FB-A624-4DF9-B964-7C672E76992C}"/>
              </a:ext>
            </a:extLst>
          </p:cNvPr>
          <p:cNvSpPr txBox="1"/>
          <p:nvPr/>
        </p:nvSpPr>
        <p:spPr>
          <a:xfrm>
            <a:off x="663611" y="6079165"/>
            <a:ext cx="382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NileCAM30_USB camera for stereo vision (2set)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A66533-666E-4BD2-985E-005B3928D391}"/>
              </a:ext>
            </a:extLst>
          </p:cNvPr>
          <p:cNvSpPr txBox="1"/>
          <p:nvPr/>
        </p:nvSpPr>
        <p:spPr>
          <a:xfrm>
            <a:off x="5174041" y="6079165"/>
            <a:ext cx="333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Ouster 64-channel LiDAR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AE39D-E503-4B28-9A17-ADE25BDB1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511" y="1203142"/>
            <a:ext cx="3901234" cy="222585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80B8A46-89A5-495F-89A8-185B94A07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gmsl camera에 대한 이미지 검색결과">
            <a:extLst>
              <a:ext uri="{FF2B5EF4-FFF2-40B4-BE49-F238E27FC236}">
                <a16:creationId xmlns:a16="http://schemas.microsoft.com/office/drawing/2014/main" id="{EFD2AAC4-7136-4C65-9249-902FA3C19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7" y="3841532"/>
            <a:ext cx="3296582" cy="219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ouster 64 channel lidar에 대한 이미지 검색결과">
            <a:extLst>
              <a:ext uri="{FF2B5EF4-FFF2-40B4-BE49-F238E27FC236}">
                <a16:creationId xmlns:a16="http://schemas.microsoft.com/office/drawing/2014/main" id="{51AF8518-2119-49AA-8C94-8CB497F4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511" y="3839321"/>
            <a:ext cx="3901234" cy="22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3F55795-90F5-4EAF-ADCB-1F026EFDBF71}"/>
              </a:ext>
            </a:extLst>
          </p:cNvPr>
          <p:cNvSpPr txBox="1"/>
          <p:nvPr/>
        </p:nvSpPr>
        <p:spPr>
          <a:xfrm>
            <a:off x="4832111" y="5307940"/>
            <a:ext cx="2021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Tried to combine camera </a:t>
            </a:r>
          </a:p>
          <a:p>
            <a:pPr algn="ctr"/>
            <a:r>
              <a:rPr lang="en-US" altLang="ko-KR" sz="1100" dirty="0"/>
              <a:t>3d object detection and lidar </a:t>
            </a:r>
          </a:p>
          <a:p>
            <a:pPr algn="ctr"/>
            <a:r>
              <a:rPr lang="en-US" altLang="ko-KR" sz="1100" dirty="0"/>
              <a:t>point cloud, but it was excluded </a:t>
            </a:r>
          </a:p>
          <a:p>
            <a:pPr algn="ctr"/>
            <a:r>
              <a:rPr lang="en-US" altLang="ko-KR" sz="1100" dirty="0"/>
              <a:t>because of lack of time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C2F526C-B630-4F6C-9C67-2A9C1BF73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48461F3-6C11-4974-8523-5CD33CDFC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0B881E-11FE-4735-A4E0-C7C309D5CD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30"/>
          <a:stretch/>
        </p:blipFill>
        <p:spPr>
          <a:xfrm>
            <a:off x="4961458" y="4137264"/>
            <a:ext cx="1628528" cy="114828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20A2FB-C2B9-437D-8617-F769C553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8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2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modification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799" y="760055"/>
            <a:ext cx="2054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#1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EADAB1D-288C-4069-A368-F195DE12F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60825E-3996-4290-85AB-D26C60F091DC}"/>
              </a:ext>
            </a:extLst>
          </p:cNvPr>
          <p:cNvSpPr txBox="1"/>
          <p:nvPr/>
        </p:nvSpPr>
        <p:spPr>
          <a:xfrm>
            <a:off x="469787" y="1106396"/>
            <a:ext cx="88886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algorithm improvements.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→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Resnet 152 model is already applied, performance improvement is limited.</a:t>
            </a:r>
            <a:endParaRPr lang="en-US" altLang="ko-KR" sz="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other models.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→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Applied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Resnet+Google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inception known for good performance but rather can’t detect the object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(Unknown reason)</a:t>
            </a:r>
            <a:endParaRPr lang="en-US" altLang="ko-KR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→ VGG model performs poorly compared to Resnet, as is known in several papers.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Decided to modify RPN part of Resnet.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 →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 the anchor shape to fit objects on the runway such as air plane. </a:t>
            </a:r>
          </a:p>
          <a:p>
            <a:pPr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037B45-0302-4B40-9557-2915A68D6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9BA81-8E6F-4F87-BF4B-92AC4ABB6E0C}"/>
              </a:ext>
            </a:extLst>
          </p:cNvPr>
          <p:cNvSpPr txBox="1"/>
          <p:nvPr/>
        </p:nvSpPr>
        <p:spPr>
          <a:xfrm>
            <a:off x="181799" y="1725654"/>
            <a:ext cx="2054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#2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AA6D6-DF1B-421C-8371-78DD0218E6D5}"/>
              </a:ext>
            </a:extLst>
          </p:cNvPr>
          <p:cNvSpPr txBox="1"/>
          <p:nvPr/>
        </p:nvSpPr>
        <p:spPr>
          <a:xfrm>
            <a:off x="181799" y="3120845"/>
            <a:ext cx="2054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#3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26AD847-5CE5-4C30-A67A-86EFA3CC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984A5-3C1E-4A5A-8BA1-24C533EDE0F2}"/>
              </a:ext>
            </a:extLst>
          </p:cNvPr>
          <p:cNvSpPr/>
          <p:nvPr/>
        </p:nvSpPr>
        <p:spPr>
          <a:xfrm>
            <a:off x="3190939" y="5561504"/>
            <a:ext cx="1601776" cy="3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2" name="Picture 8" descr="https://t1.daumcdn.net/cfile/tistory/992805365B46F81214">
            <a:extLst>
              <a:ext uri="{FF2B5EF4-FFF2-40B4-BE49-F238E27FC236}">
                <a16:creationId xmlns:a16="http://schemas.microsoft.com/office/drawing/2014/main" id="{590226DE-E24A-48F1-B2F1-F2A08747B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40" y="4048847"/>
            <a:ext cx="5078587" cy="24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ADD4E8-DE0B-4ABE-B14E-DC568335BC9C}"/>
              </a:ext>
            </a:extLst>
          </p:cNvPr>
          <p:cNvSpPr/>
          <p:nvPr/>
        </p:nvSpPr>
        <p:spPr>
          <a:xfrm>
            <a:off x="6482780" y="4705255"/>
            <a:ext cx="688734" cy="1695545"/>
          </a:xfrm>
          <a:prstGeom prst="rect">
            <a:avLst/>
          </a:prstGeom>
          <a:noFill/>
          <a:ln w="19050">
            <a:solidFill>
              <a:srgbClr val="084DD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C66841-163C-47ED-959C-16F9B66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88778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5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289058" y="53648"/>
            <a:ext cx="7998737" cy="551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5000"/>
              </a:lnSpc>
            </a:pPr>
            <a:r>
              <a:rPr lang="en-US" altLang="ko-KR" sz="2400" spc="-38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modification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799" y="641420"/>
            <a:ext cx="8770612" cy="36215"/>
          </a:xfrm>
          <a:prstGeom prst="rect">
            <a:avLst/>
          </a:prstGeom>
          <a:gradFill>
            <a:gsLst>
              <a:gs pos="100000">
                <a:schemeClr val="accent1">
                  <a:lumMod val="0"/>
                  <a:lumOff val="100000"/>
                </a:schemeClr>
              </a:gs>
              <a:gs pos="0">
                <a:srgbClr val="0070C0">
                  <a:lumMod val="94000"/>
                  <a:lumOff val="6000"/>
                </a:srgbClr>
              </a:gs>
              <a:gs pos="55000">
                <a:schemeClr val="accent1">
                  <a:lumMod val="56000"/>
                  <a:lumOff val="44000"/>
                </a:schemeClr>
              </a:gs>
              <a:gs pos="83000">
                <a:schemeClr val="accent1">
                  <a:lumMod val="13000"/>
                  <a:lumOff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" name="Picture 2" descr="C:\Users\Choi\Documents\카카오톡 받은 파일\KakaoTalk_20140901_1330326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28" y="298209"/>
            <a:ext cx="868855" cy="2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oi\Documents\카카오톡 받은 파일\KakaoTalk_20140901_13333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13" l="0" r="100000">
                        <a14:foregroundMark x1="19714" y1="45022" x2="20000" y2="38528"/>
                        <a14:foregroundMark x1="23571" y1="35065" x2="28714" y2="26840"/>
                        <a14:foregroundMark x1="20286" y1="17749" x2="20286" y2="32900"/>
                        <a14:foregroundMark x1="25000" y1="43290" x2="28429" y2="49351"/>
                        <a14:foregroundMark x1="28714" y1="57576" x2="31714" y2="59307"/>
                        <a14:foregroundMark x1="34143" y1="53247" x2="38286" y2="16450"/>
                        <a14:foregroundMark x1="42143" y1="16450" x2="46714" y2="57576"/>
                        <a14:foregroundMark x1="53286" y1="60173" x2="52143" y2="12121"/>
                        <a14:foregroundMark x1="69000" y1="12121" x2="58714" y2="12121"/>
                        <a14:foregroundMark x1="59000" y1="22944" x2="60000" y2="35065"/>
                        <a14:foregroundMark x1="63286" y1="35931" x2="70429" y2="35931"/>
                        <a14:foregroundMark x1="70429" y1="35931" x2="70143" y2="58442"/>
                        <a14:foregroundMark x1="70143" y1="58442" x2="64714" y2="58442"/>
                        <a14:foregroundMark x1="72857" y1="16450" x2="86714" y2="12987"/>
                        <a14:foregroundMark x1="80429" y1="13853" x2="79714" y2="58442"/>
                        <a14:foregroundMark x1="2094" y1="82540" x2="2094" y2="82540"/>
                        <a14:foregroundMark x1="96859" y1="82540" x2="96859" y2="8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30" y="318098"/>
            <a:ext cx="869773" cy="2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217799" y="6470468"/>
            <a:ext cx="870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799" y="760055"/>
            <a:ext cx="2054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 modification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56E2D1-A626-4560-9D63-D501C48A00CF}"/>
              </a:ext>
            </a:extLst>
          </p:cNvPr>
          <p:cNvGrpSpPr/>
          <p:nvPr/>
        </p:nvGrpSpPr>
        <p:grpSpPr>
          <a:xfrm>
            <a:off x="790305" y="2449505"/>
            <a:ext cx="8135896" cy="3874683"/>
            <a:chOff x="648326" y="2135554"/>
            <a:chExt cx="8135896" cy="34560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E29E9C8-3868-4048-A712-9C1EB688A401}"/>
                </a:ext>
              </a:extLst>
            </p:cNvPr>
            <p:cNvGrpSpPr/>
            <p:nvPr/>
          </p:nvGrpSpPr>
          <p:grpSpPr>
            <a:xfrm>
              <a:off x="648326" y="2135554"/>
              <a:ext cx="7812542" cy="3456081"/>
              <a:chOff x="976226" y="1941147"/>
              <a:chExt cx="5232031" cy="268475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EE6FD7-0E63-4027-A07A-C571EABC0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326"/>
              <a:stretch/>
            </p:blipFill>
            <p:spPr>
              <a:xfrm>
                <a:off x="976226" y="1941147"/>
                <a:ext cx="5232031" cy="2684755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D1ACEF7-4DE0-4E04-804C-0E7899414EC2}"/>
                  </a:ext>
                </a:extLst>
              </p:cNvPr>
              <p:cNvSpPr/>
              <p:nvPr/>
            </p:nvSpPr>
            <p:spPr>
              <a:xfrm>
                <a:off x="976226" y="2102553"/>
                <a:ext cx="890674" cy="5049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B3D264D-4317-450B-8A7F-95B86D1F720C}"/>
                </a:ext>
              </a:extLst>
            </p:cNvPr>
            <p:cNvGrpSpPr/>
            <p:nvPr/>
          </p:nvGrpSpPr>
          <p:grpSpPr>
            <a:xfrm>
              <a:off x="6114853" y="3845090"/>
              <a:ext cx="2669369" cy="667070"/>
              <a:chOff x="6033573" y="3881122"/>
              <a:chExt cx="2669369" cy="66707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54ED825-0B4E-439D-B952-5D01FA3451FA}"/>
                  </a:ext>
                </a:extLst>
              </p:cNvPr>
              <p:cNvSpPr/>
              <p:nvPr/>
            </p:nvSpPr>
            <p:spPr>
              <a:xfrm>
                <a:off x="6090433" y="3881122"/>
                <a:ext cx="2555650" cy="4368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317D98-A4E5-4C92-8D78-4DA581AEE5C8}"/>
                  </a:ext>
                </a:extLst>
              </p:cNvPr>
              <p:cNvSpPr txBox="1"/>
              <p:nvPr/>
            </p:nvSpPr>
            <p:spPr>
              <a:xfrm>
                <a:off x="6033573" y="4301119"/>
                <a:ext cx="2669369" cy="247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</a:rPr>
                  <a:t>Add this type for fighter plains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80052F7-67B8-4B1E-A858-45D4EF278983}"/>
                </a:ext>
              </a:extLst>
            </p:cNvPr>
            <p:cNvGrpSpPr/>
            <p:nvPr/>
          </p:nvGrpSpPr>
          <p:grpSpPr>
            <a:xfrm>
              <a:off x="6107752" y="2464267"/>
              <a:ext cx="2669369" cy="1295073"/>
              <a:chOff x="6033573" y="3881122"/>
              <a:chExt cx="2669369" cy="531310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0440C38-CCE9-4757-8C29-9595ECB7B260}"/>
                  </a:ext>
                </a:extLst>
              </p:cNvPr>
              <p:cNvSpPr/>
              <p:nvPr/>
            </p:nvSpPr>
            <p:spPr>
              <a:xfrm>
                <a:off x="6090433" y="3881122"/>
                <a:ext cx="2555650" cy="43687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EE2142-AD0E-4FE2-8434-0279A0A2F0FF}"/>
                  </a:ext>
                </a:extLst>
              </p:cNvPr>
              <p:cNvSpPr txBox="1"/>
              <p:nvPr/>
            </p:nvSpPr>
            <p:spPr>
              <a:xfrm>
                <a:off x="6033573" y="4311069"/>
                <a:ext cx="2669369" cy="101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B050"/>
                    </a:solidFill>
                  </a:rPr>
                  <a:t>For vehicles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6D4B267-11C2-4813-BB63-85B5E0BFDA47}"/>
                </a:ext>
              </a:extLst>
            </p:cNvPr>
            <p:cNvGrpSpPr/>
            <p:nvPr/>
          </p:nvGrpSpPr>
          <p:grpSpPr>
            <a:xfrm>
              <a:off x="6107752" y="4573712"/>
              <a:ext cx="2676470" cy="815477"/>
              <a:chOff x="6033573" y="3881122"/>
              <a:chExt cx="2676470" cy="60870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910D8491-83FE-4FC1-AC60-6FBB68D13AD1}"/>
                  </a:ext>
                </a:extLst>
              </p:cNvPr>
              <p:cNvSpPr/>
              <p:nvPr/>
            </p:nvSpPr>
            <p:spPr>
              <a:xfrm>
                <a:off x="6090433" y="3881122"/>
                <a:ext cx="2555650" cy="436871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A37406-37B4-4514-91C7-0140EAF4E3A0}"/>
                  </a:ext>
                </a:extLst>
              </p:cNvPr>
              <p:cNvSpPr txBox="1"/>
              <p:nvPr/>
            </p:nvSpPr>
            <p:spPr>
              <a:xfrm>
                <a:off x="6033573" y="4305399"/>
                <a:ext cx="2676470" cy="184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B050"/>
                    </a:solidFill>
                  </a:rPr>
                  <a:t>For unknowns(human, </a:t>
                </a:r>
                <a:r>
                  <a:rPr lang="en-US" altLang="ko-KR" sz="1200" dirty="0" err="1">
                    <a:solidFill>
                      <a:srgbClr val="00B050"/>
                    </a:solidFill>
                  </a:rPr>
                  <a:t>etc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)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1D8AA4-C061-41CD-8BB5-BAE965CA04A1}"/>
              </a:ext>
            </a:extLst>
          </p:cNvPr>
          <p:cNvSpPr txBox="1"/>
          <p:nvPr/>
        </p:nvSpPr>
        <p:spPr>
          <a:xfrm>
            <a:off x="2009272" y="756796"/>
            <a:ext cx="5115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※(Assuming) 1. Operating environment :  Airplane runway</a:t>
            </a:r>
          </a:p>
          <a:p>
            <a:pPr>
              <a:buClr>
                <a:srgbClr val="0070C0"/>
              </a:buClr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2. Expected target object : </a:t>
            </a:r>
            <a:r>
              <a:rPr lang="en-US" altLang="ko-KR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plains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vehicles, and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unknowns</a:t>
            </a:r>
          </a:p>
        </p:txBody>
      </p:sp>
      <p:pic>
        <p:nvPicPr>
          <p:cNvPr id="5122" name="Picture 2" descr="비행기 옆모습에 대한 이미지 검색결과">
            <a:extLst>
              <a:ext uri="{FF2B5EF4-FFF2-40B4-BE49-F238E27FC236}">
                <a16:creationId xmlns:a16="http://schemas.microsoft.com/office/drawing/2014/main" id="{34C84CDF-E38F-42D7-9369-232C2F6BB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9" b="20117"/>
          <a:stretch/>
        </p:blipFill>
        <p:spPr bwMode="auto">
          <a:xfrm flipH="1">
            <a:off x="7181474" y="1533855"/>
            <a:ext cx="1502837" cy="3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EADAB1D-288C-4069-A368-F195DE12F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411C2-152F-4A91-9DC0-836C7F256747}"/>
              </a:ext>
            </a:extLst>
          </p:cNvPr>
          <p:cNvSpPr txBox="1"/>
          <p:nvPr/>
        </p:nvSpPr>
        <p:spPr>
          <a:xfrm>
            <a:off x="1979553" y="5958415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Total 9 anchor Boxes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984A5-3C1E-4A5A-8BA1-24C533EDE0F2}"/>
              </a:ext>
            </a:extLst>
          </p:cNvPr>
          <p:cNvSpPr/>
          <p:nvPr/>
        </p:nvSpPr>
        <p:spPr>
          <a:xfrm>
            <a:off x="2699057" y="5593034"/>
            <a:ext cx="1601776" cy="3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132AD1-8578-4E4F-9B53-7C8AE32EA21D}"/>
              </a:ext>
            </a:extLst>
          </p:cNvPr>
          <p:cNvSpPr/>
          <p:nvPr/>
        </p:nvSpPr>
        <p:spPr>
          <a:xfrm>
            <a:off x="6836238" y="6129774"/>
            <a:ext cx="1601776" cy="3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661EE-44B6-4D39-B976-80C77C3C077B}"/>
              </a:ext>
            </a:extLst>
          </p:cNvPr>
          <p:cNvSpPr txBox="1"/>
          <p:nvPr/>
        </p:nvSpPr>
        <p:spPr>
          <a:xfrm>
            <a:off x="6145931" y="6110958"/>
            <a:ext cx="299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Total 8 anchor Boxes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60825E-3996-4290-85AB-D26C60F091DC}"/>
              </a:ext>
            </a:extLst>
          </p:cNvPr>
          <p:cNvSpPr txBox="1"/>
          <p:nvPr/>
        </p:nvSpPr>
        <p:spPr>
          <a:xfrm>
            <a:off x="469787" y="1200986"/>
            <a:ext cx="8492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change the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anchor size for the operating environment.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sz="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to be detected in the runway environment are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lateral wide air planes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As a result, we added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horizontally wide anchors to identify airplanes.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ko-KR" sz="1400" dirty="0">
                <a:solidFill>
                  <a:srgbClr val="084D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1:4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en-US" altLang="ko-KR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ratio to four types may exceed the GPU processing memory, so the scale is reduced to two types in consideration of this. (change from 3-scale to 2-scale)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594FC-8A39-47E5-B0D9-22A87E2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5088"/>
            <a:ext cx="2057400" cy="365125"/>
          </a:xfrm>
        </p:spPr>
        <p:txBody>
          <a:bodyPr/>
          <a:lstStyle/>
          <a:p>
            <a:fld id="{57F7E27C-124E-449F-A46D-579BEC0F570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07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8909</TotalTime>
  <Words>1483</Words>
  <Application>Microsoft Office PowerPoint</Application>
  <PresentationFormat>화면 슬라이드 쇼(4:3)</PresentationFormat>
  <Paragraphs>248</Paragraphs>
  <Slides>19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Arial Unicode MS</vt:lpstr>
      <vt:lpstr>HY헤드라인M</vt:lpstr>
      <vt:lpstr>inherit</vt:lpstr>
      <vt:lpstr>나눔바른고딕</vt:lpstr>
      <vt:lpstr>맑은 고딕</vt:lpstr>
      <vt:lpstr>Batang</vt:lpstr>
      <vt:lpstr>Arial</vt:lpstr>
      <vt:lpstr>Calibri</vt:lpstr>
      <vt:lpstr>Calibri Light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전 현용</cp:lastModifiedBy>
  <cp:revision>1062</cp:revision>
  <dcterms:created xsi:type="dcterms:W3CDTF">2018-12-11T09:44:33Z</dcterms:created>
  <dcterms:modified xsi:type="dcterms:W3CDTF">2019-12-01T03:07:58Z</dcterms:modified>
</cp:coreProperties>
</file>